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1.xml" ContentType="application/vnd.openxmlformats-officedocument.presentationml.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 id="2147483932" r:id="rId2"/>
  </p:sldMasterIdLst>
  <p:notesMasterIdLst>
    <p:notesMasterId r:id="rId53"/>
  </p:notesMasterIdLst>
  <p:sldIdLst>
    <p:sldId id="279" r:id="rId3"/>
    <p:sldId id="342" r:id="rId4"/>
    <p:sldId id="341" r:id="rId5"/>
    <p:sldId id="320" r:id="rId6"/>
    <p:sldId id="318" r:id="rId7"/>
    <p:sldId id="344" r:id="rId8"/>
    <p:sldId id="315" r:id="rId9"/>
    <p:sldId id="345" r:id="rId10"/>
    <p:sldId id="280" r:id="rId11"/>
    <p:sldId id="321" r:id="rId12"/>
    <p:sldId id="285" r:id="rId13"/>
    <p:sldId id="323" r:id="rId14"/>
    <p:sldId id="322" r:id="rId15"/>
    <p:sldId id="288" r:id="rId16"/>
    <p:sldId id="289" r:id="rId17"/>
    <p:sldId id="291" r:id="rId18"/>
    <p:sldId id="292" r:id="rId19"/>
    <p:sldId id="335" r:id="rId20"/>
    <p:sldId id="365" r:id="rId21"/>
    <p:sldId id="293" r:id="rId22"/>
    <p:sldId id="325" r:id="rId23"/>
    <p:sldId id="327" r:id="rId24"/>
    <p:sldId id="328" r:id="rId25"/>
    <p:sldId id="330" r:id="rId26"/>
    <p:sldId id="366" r:id="rId27"/>
    <p:sldId id="346" r:id="rId28"/>
    <p:sldId id="333" r:id="rId29"/>
    <p:sldId id="334" r:id="rId30"/>
    <p:sldId id="357" r:id="rId31"/>
    <p:sldId id="338" r:id="rId32"/>
    <p:sldId id="349" r:id="rId33"/>
    <p:sldId id="351" r:id="rId34"/>
    <p:sldId id="350" r:id="rId35"/>
    <p:sldId id="352" r:id="rId36"/>
    <p:sldId id="354" r:id="rId37"/>
    <p:sldId id="356" r:id="rId38"/>
    <p:sldId id="336" r:id="rId39"/>
    <p:sldId id="337" r:id="rId40"/>
    <p:sldId id="347" r:id="rId41"/>
    <p:sldId id="343" r:id="rId42"/>
    <p:sldId id="348" r:id="rId43"/>
    <p:sldId id="303" r:id="rId44"/>
    <p:sldId id="358" r:id="rId45"/>
    <p:sldId id="359" r:id="rId46"/>
    <p:sldId id="360" r:id="rId47"/>
    <p:sldId id="361" r:id="rId48"/>
    <p:sldId id="362" r:id="rId49"/>
    <p:sldId id="363" r:id="rId50"/>
    <p:sldId id="364" r:id="rId51"/>
    <p:sldId id="339" r:id="rId52"/>
  </p:sldIdLst>
  <p:sldSz cx="12192000" cy="6858000"/>
  <p:notesSz cx="6889750" cy="9671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initials="N" lastIdx="1" clrIdx="0">
    <p:extLst>
      <p:ext uri="{19B8F6BF-5375-455C-9EA6-DF929625EA0E}">
        <p15:presenceInfo xmlns:p15="http://schemas.microsoft.com/office/powerpoint/2012/main" userId="Nath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2C8"/>
    <a:srgbClr val="649AD6"/>
    <a:srgbClr val="AAC8E7"/>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18" autoAdjust="0"/>
    <p:restoredTop sz="93525" autoAdjust="0"/>
  </p:normalViewPr>
  <p:slideViewPr>
    <p:cSldViewPr snapToGrid="0">
      <p:cViewPr varScale="1">
        <p:scale>
          <a:sx n="58" d="100"/>
          <a:sy n="58" d="100"/>
        </p:scale>
        <p:origin x="90" y="35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tint val="70000"/>
                  <a:lumMod val="104000"/>
                </a:schemeClr>
              </a:soli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01-6E20-453B-8021-AAC841B831BC}"/>
              </c:ext>
            </c:extLst>
          </c:dPt>
          <c:dPt>
            <c:idx val="1"/>
            <c:bubble3D val="0"/>
            <c:spPr>
              <a:solidFill>
                <a:schemeClr val="accent2">
                  <a:tint val="70000"/>
                  <a:lumMod val="104000"/>
                </a:schemeClr>
              </a:solidFill>
              <a:ln w="9525" cap="flat" cmpd="sng" algn="ctr">
                <a:solidFill>
                  <a:schemeClr val="accent2">
                    <a:shade val="95000"/>
                  </a:schemeClr>
                </a:solidFill>
                <a:round/>
              </a:ln>
              <a:effectLst/>
            </c:spPr>
            <c:extLst xmlns:c16r2="http://schemas.microsoft.com/office/drawing/2015/06/chart">
              <c:ext xmlns:c16="http://schemas.microsoft.com/office/drawing/2014/chart" uri="{C3380CC4-5D6E-409C-BE32-E72D297353CC}">
                <c16:uniqueId val="{00000003-6E20-453B-8021-AAC841B831BC}"/>
              </c:ext>
            </c:extLst>
          </c:dPt>
          <c:dPt>
            <c:idx val="2"/>
            <c:bubble3D val="0"/>
            <c:spPr>
              <a:solidFill>
                <a:schemeClr val="accent3">
                  <a:tint val="70000"/>
                  <a:lumMod val="104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6E20-453B-8021-AAC841B831BC}"/>
              </c:ext>
            </c:extLst>
          </c:dPt>
          <c:dPt>
            <c:idx val="3"/>
            <c:bubble3D val="0"/>
            <c:spPr>
              <a:solidFill>
                <a:schemeClr val="accent4">
                  <a:tint val="70000"/>
                  <a:lumMod val="104000"/>
                </a:schemeClr>
              </a:solidFill>
              <a:ln w="9525" cap="flat" cmpd="sng" algn="ctr">
                <a:solidFill>
                  <a:schemeClr val="accent4">
                    <a:shade val="95000"/>
                  </a:schemeClr>
                </a:solidFill>
                <a:round/>
              </a:ln>
              <a:effectLst/>
            </c:spPr>
            <c:extLst xmlns:c16r2="http://schemas.microsoft.com/office/drawing/2015/06/chart">
              <c:ext xmlns:c16="http://schemas.microsoft.com/office/drawing/2014/chart" uri="{C3380CC4-5D6E-409C-BE32-E72D297353CC}">
                <c16:uniqueId val="{00000007-6E20-453B-8021-AAC841B831B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65000"/>
                        <a:lumOff val="35000"/>
                      </a:schemeClr>
                    </a:solidFill>
                    <a:latin typeface="+mn-lt"/>
                    <a:ea typeface="+mn-ea"/>
                    <a:cs typeface="+mn-cs"/>
                  </a:defRPr>
                </a:pPr>
                <a:endParaRPr lang="fr-FR"/>
              </a:p>
            </c:txPr>
            <c:dLblPos val="out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Feuil2!$A$1:$A$4</c:f>
              <c:strCache>
                <c:ptCount val="4"/>
                <c:pt idx="0">
                  <c:v>mathématiques</c:v>
                </c:pt>
                <c:pt idx="1">
                  <c:v>sciences physiques</c:v>
                </c:pt>
                <c:pt idx="2">
                  <c:v>sciences de la vie et de la Terre</c:v>
                </c:pt>
                <c:pt idx="3">
                  <c:v>biotechnologie</c:v>
                </c:pt>
              </c:strCache>
            </c:strRef>
          </c:cat>
          <c:val>
            <c:numRef>
              <c:f>Feuil2!$B$1:$B$4</c:f>
              <c:numCache>
                <c:formatCode>General</c:formatCode>
                <c:ptCount val="4"/>
                <c:pt idx="0">
                  <c:v>59</c:v>
                </c:pt>
                <c:pt idx="1">
                  <c:v>94</c:v>
                </c:pt>
                <c:pt idx="2">
                  <c:v>81</c:v>
                </c:pt>
                <c:pt idx="3">
                  <c:v>3</c:v>
                </c:pt>
              </c:numCache>
            </c:numRef>
          </c:val>
          <c:extLst xmlns:c16r2="http://schemas.microsoft.com/office/drawing/2015/06/chart">
            <c:ext xmlns:c16="http://schemas.microsoft.com/office/drawing/2014/chart" uri="{C3380CC4-5D6E-409C-BE32-E72D297353CC}">
              <c16:uniqueId val="{00000008-6E20-453B-8021-AAC841B831B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5-18T10:39:31.082" idx="1">
    <p:pos x="10" y="10"/>
    <p:text>Spipoll: nom  du projet Vigie Nature ecole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8A42B-4037-F140-B650-231E07C8A022}"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fr-FR"/>
        </a:p>
      </dgm:t>
    </dgm:pt>
    <dgm:pt modelId="{D07EC6F8-B37F-F047-9467-B08C2D2C43A5}">
      <dgm:prSet phldrT="[Texte]"/>
      <dgm:spPr/>
      <dgm:t>
        <a:bodyPr/>
        <a:lstStyle/>
        <a:p>
          <a:r>
            <a:rPr lang="fr-FR" dirty="0"/>
            <a:t>Nature du savoir scientifique et élaboration</a:t>
          </a:r>
        </a:p>
      </dgm:t>
    </dgm:pt>
    <dgm:pt modelId="{8154BF33-1991-5242-A4C7-C25D15EEBB74}" type="parTrans" cxnId="{6B838DB9-9CF0-F143-A268-C4533DF88AF4}">
      <dgm:prSet/>
      <dgm:spPr/>
      <dgm:t>
        <a:bodyPr/>
        <a:lstStyle/>
        <a:p>
          <a:endParaRPr lang="fr-FR"/>
        </a:p>
      </dgm:t>
    </dgm:pt>
    <dgm:pt modelId="{4AEC8175-2278-0A44-B9E4-EF5683FCA3AD}" type="sibTrans" cxnId="{6B838DB9-9CF0-F143-A268-C4533DF88AF4}">
      <dgm:prSet/>
      <dgm:spPr/>
      <dgm:t>
        <a:bodyPr/>
        <a:lstStyle/>
        <a:p>
          <a:endParaRPr lang="fr-FR"/>
        </a:p>
      </dgm:t>
    </dgm:pt>
    <dgm:pt modelId="{586E9696-87BE-0C48-BB8D-D7A8C2DA5990}">
      <dgm:prSet phldrT="[Texte]"/>
      <dgm:spPr/>
      <dgm:t>
        <a:bodyPr/>
        <a:lstStyle/>
        <a:p>
          <a:r>
            <a:rPr lang="fr-FR" dirty="0"/>
            <a:t>Pratiques scientifiques</a:t>
          </a:r>
        </a:p>
      </dgm:t>
    </dgm:pt>
    <dgm:pt modelId="{EAFD8981-EF0A-0640-9CEB-9645BEBA5DE2}" type="parTrans" cxnId="{373096CE-5429-2D46-923F-3CD28B8F6DDB}">
      <dgm:prSet/>
      <dgm:spPr/>
      <dgm:t>
        <a:bodyPr/>
        <a:lstStyle/>
        <a:p>
          <a:endParaRPr lang="fr-FR"/>
        </a:p>
      </dgm:t>
    </dgm:pt>
    <dgm:pt modelId="{D8A607F4-1C37-BE45-A054-E35D255C16D7}" type="sibTrans" cxnId="{373096CE-5429-2D46-923F-3CD28B8F6DDB}">
      <dgm:prSet/>
      <dgm:spPr/>
      <dgm:t>
        <a:bodyPr/>
        <a:lstStyle/>
        <a:p>
          <a:endParaRPr lang="fr-FR"/>
        </a:p>
      </dgm:t>
    </dgm:pt>
    <dgm:pt modelId="{2EC67548-BD2F-AD43-B58C-A4014171688B}">
      <dgm:prSet phldrT="[Texte]"/>
      <dgm:spPr/>
      <dgm:t>
        <a:bodyPr/>
        <a:lstStyle/>
        <a:p>
          <a:r>
            <a:rPr lang="fr-FR" dirty="0"/>
            <a:t>Relations sciences et société</a:t>
          </a:r>
        </a:p>
      </dgm:t>
    </dgm:pt>
    <dgm:pt modelId="{50823761-18AF-CA4F-9BB7-B68E9B3F41A0}" type="parTrans" cxnId="{1330C3BE-3673-0B40-A24C-E0677EFE327B}">
      <dgm:prSet/>
      <dgm:spPr/>
      <dgm:t>
        <a:bodyPr/>
        <a:lstStyle/>
        <a:p>
          <a:endParaRPr lang="fr-FR"/>
        </a:p>
      </dgm:t>
    </dgm:pt>
    <dgm:pt modelId="{41ED06F6-BAF8-3941-B81F-98827E780343}" type="sibTrans" cxnId="{1330C3BE-3673-0B40-A24C-E0677EFE327B}">
      <dgm:prSet/>
      <dgm:spPr/>
      <dgm:t>
        <a:bodyPr/>
        <a:lstStyle/>
        <a:p>
          <a:endParaRPr lang="fr-FR"/>
        </a:p>
      </dgm:t>
    </dgm:pt>
    <dgm:pt modelId="{B87E4350-49AC-0C40-8550-FDADDCDEC096}">
      <dgm:prSet phldrT="[Texte]"/>
      <dgm:spPr/>
      <dgm:t>
        <a:bodyPr/>
        <a:lstStyle/>
        <a:p>
          <a:r>
            <a:rPr lang="fr-FR" dirty="0"/>
            <a:t>Enseignement scientifique</a:t>
          </a:r>
        </a:p>
      </dgm:t>
    </dgm:pt>
    <dgm:pt modelId="{A6C1EAD9-D20E-7F4D-BF76-9883ECD42056}" type="parTrans" cxnId="{4D5BECFD-CAAD-234A-94F8-308DF851391A}">
      <dgm:prSet/>
      <dgm:spPr/>
      <dgm:t>
        <a:bodyPr/>
        <a:lstStyle/>
        <a:p>
          <a:endParaRPr lang="fr-FR"/>
        </a:p>
      </dgm:t>
    </dgm:pt>
    <dgm:pt modelId="{732283F3-B282-FB49-8D4A-9C274282951B}" type="sibTrans" cxnId="{4D5BECFD-CAAD-234A-94F8-308DF851391A}">
      <dgm:prSet/>
      <dgm:spPr/>
      <dgm:t>
        <a:bodyPr/>
        <a:lstStyle/>
        <a:p>
          <a:endParaRPr lang="fr-FR"/>
        </a:p>
      </dgm:t>
    </dgm:pt>
    <dgm:pt modelId="{D45CE61F-2412-E449-8E4C-25BDBCC23A41}" type="pres">
      <dgm:prSet presAssocID="{2508A42B-4037-F140-B650-231E07C8A022}" presName="Name0" presStyleCnt="0">
        <dgm:presLayoutVars>
          <dgm:chMax val="4"/>
          <dgm:resizeHandles val="exact"/>
        </dgm:presLayoutVars>
      </dgm:prSet>
      <dgm:spPr/>
      <dgm:t>
        <a:bodyPr/>
        <a:lstStyle/>
        <a:p>
          <a:endParaRPr lang="fr-FR"/>
        </a:p>
      </dgm:t>
    </dgm:pt>
    <dgm:pt modelId="{A20396D8-8A52-3940-9B39-DE3E85CE6CB7}" type="pres">
      <dgm:prSet presAssocID="{2508A42B-4037-F140-B650-231E07C8A022}" presName="ellipse" presStyleLbl="trBgShp" presStyleIdx="0" presStyleCnt="1" custLinFactNeighborX="2069" custLinFactNeighborY="-3091"/>
      <dgm:spPr/>
    </dgm:pt>
    <dgm:pt modelId="{AF79BD9C-9E66-904E-B37E-87B0B9CB4E43}" type="pres">
      <dgm:prSet presAssocID="{2508A42B-4037-F140-B650-231E07C8A022}" presName="arrow1" presStyleLbl="fgShp" presStyleIdx="0" presStyleCnt="1"/>
      <dgm:spPr/>
    </dgm:pt>
    <dgm:pt modelId="{C260F161-09A0-574D-B3AC-9FEC0A75458C}" type="pres">
      <dgm:prSet presAssocID="{2508A42B-4037-F140-B650-231E07C8A022}" presName="rectangle" presStyleLbl="revTx" presStyleIdx="0" presStyleCnt="1">
        <dgm:presLayoutVars>
          <dgm:bulletEnabled val="1"/>
        </dgm:presLayoutVars>
      </dgm:prSet>
      <dgm:spPr/>
      <dgm:t>
        <a:bodyPr/>
        <a:lstStyle/>
        <a:p>
          <a:endParaRPr lang="fr-FR"/>
        </a:p>
      </dgm:t>
    </dgm:pt>
    <dgm:pt modelId="{946BD806-48D3-C74F-99A6-62CA1E05D5BD}" type="pres">
      <dgm:prSet presAssocID="{586E9696-87BE-0C48-BB8D-D7A8C2DA5990}" presName="item1" presStyleLbl="node1" presStyleIdx="0" presStyleCnt="3">
        <dgm:presLayoutVars>
          <dgm:bulletEnabled val="1"/>
        </dgm:presLayoutVars>
      </dgm:prSet>
      <dgm:spPr/>
      <dgm:t>
        <a:bodyPr/>
        <a:lstStyle/>
        <a:p>
          <a:endParaRPr lang="fr-FR"/>
        </a:p>
      </dgm:t>
    </dgm:pt>
    <dgm:pt modelId="{16C62B28-2022-9B48-8F7A-8BFD191B8BFC}" type="pres">
      <dgm:prSet presAssocID="{2EC67548-BD2F-AD43-B58C-A4014171688B}" presName="item2" presStyleLbl="node1" presStyleIdx="1" presStyleCnt="3">
        <dgm:presLayoutVars>
          <dgm:bulletEnabled val="1"/>
        </dgm:presLayoutVars>
      </dgm:prSet>
      <dgm:spPr/>
      <dgm:t>
        <a:bodyPr/>
        <a:lstStyle/>
        <a:p>
          <a:endParaRPr lang="fr-FR"/>
        </a:p>
      </dgm:t>
    </dgm:pt>
    <dgm:pt modelId="{91CAD206-93CB-FF45-8C98-721765FDF987}" type="pres">
      <dgm:prSet presAssocID="{B87E4350-49AC-0C40-8550-FDADDCDEC096}" presName="item3" presStyleLbl="node1" presStyleIdx="2" presStyleCnt="3">
        <dgm:presLayoutVars>
          <dgm:bulletEnabled val="1"/>
        </dgm:presLayoutVars>
      </dgm:prSet>
      <dgm:spPr/>
      <dgm:t>
        <a:bodyPr/>
        <a:lstStyle/>
        <a:p>
          <a:endParaRPr lang="fr-FR"/>
        </a:p>
      </dgm:t>
    </dgm:pt>
    <dgm:pt modelId="{18A6D445-9259-B048-8AF5-FFEB0251B573}" type="pres">
      <dgm:prSet presAssocID="{2508A42B-4037-F140-B650-231E07C8A022}" presName="funnel" presStyleLbl="trAlignAcc1" presStyleIdx="0" presStyleCnt="1"/>
      <dgm:spPr/>
    </dgm:pt>
  </dgm:ptLst>
  <dgm:cxnLst>
    <dgm:cxn modelId="{3E3BCF42-95D5-4F1B-8ECB-54825C8C7815}" type="presOf" srcId="{D07EC6F8-B37F-F047-9467-B08C2D2C43A5}" destId="{91CAD206-93CB-FF45-8C98-721765FDF987}" srcOrd="0" destOrd="0" presId="urn:microsoft.com/office/officeart/2005/8/layout/funnel1"/>
    <dgm:cxn modelId="{A89569E8-C35D-447B-BF4D-7792E02694F6}" type="presOf" srcId="{586E9696-87BE-0C48-BB8D-D7A8C2DA5990}" destId="{16C62B28-2022-9B48-8F7A-8BFD191B8BFC}" srcOrd="0" destOrd="0" presId="urn:microsoft.com/office/officeart/2005/8/layout/funnel1"/>
    <dgm:cxn modelId="{1330C3BE-3673-0B40-A24C-E0677EFE327B}" srcId="{2508A42B-4037-F140-B650-231E07C8A022}" destId="{2EC67548-BD2F-AD43-B58C-A4014171688B}" srcOrd="2" destOrd="0" parTransId="{50823761-18AF-CA4F-9BB7-B68E9B3F41A0}" sibTransId="{41ED06F6-BAF8-3941-B81F-98827E780343}"/>
    <dgm:cxn modelId="{857A80C0-C52A-4A8E-B7E5-B321D965B877}" type="presOf" srcId="{2EC67548-BD2F-AD43-B58C-A4014171688B}" destId="{946BD806-48D3-C74F-99A6-62CA1E05D5BD}" srcOrd="0" destOrd="0" presId="urn:microsoft.com/office/officeart/2005/8/layout/funnel1"/>
    <dgm:cxn modelId="{373096CE-5429-2D46-923F-3CD28B8F6DDB}" srcId="{2508A42B-4037-F140-B650-231E07C8A022}" destId="{586E9696-87BE-0C48-BB8D-D7A8C2DA5990}" srcOrd="1" destOrd="0" parTransId="{EAFD8981-EF0A-0640-9CEB-9645BEBA5DE2}" sibTransId="{D8A607F4-1C37-BE45-A054-E35D255C16D7}"/>
    <dgm:cxn modelId="{4D5BECFD-CAAD-234A-94F8-308DF851391A}" srcId="{2508A42B-4037-F140-B650-231E07C8A022}" destId="{B87E4350-49AC-0C40-8550-FDADDCDEC096}" srcOrd="3" destOrd="0" parTransId="{A6C1EAD9-D20E-7F4D-BF76-9883ECD42056}" sibTransId="{732283F3-B282-FB49-8D4A-9C274282951B}"/>
    <dgm:cxn modelId="{11E6CE3F-CD24-492B-97FD-0918B2D1A43C}" type="presOf" srcId="{B87E4350-49AC-0C40-8550-FDADDCDEC096}" destId="{C260F161-09A0-574D-B3AC-9FEC0A75458C}" srcOrd="0" destOrd="0" presId="urn:microsoft.com/office/officeart/2005/8/layout/funnel1"/>
    <dgm:cxn modelId="{2C5223FF-EF0B-4099-BAF0-BB59A358336F}" type="presOf" srcId="{2508A42B-4037-F140-B650-231E07C8A022}" destId="{D45CE61F-2412-E449-8E4C-25BDBCC23A41}" srcOrd="0" destOrd="0" presId="urn:microsoft.com/office/officeart/2005/8/layout/funnel1"/>
    <dgm:cxn modelId="{6B838DB9-9CF0-F143-A268-C4533DF88AF4}" srcId="{2508A42B-4037-F140-B650-231E07C8A022}" destId="{D07EC6F8-B37F-F047-9467-B08C2D2C43A5}" srcOrd="0" destOrd="0" parTransId="{8154BF33-1991-5242-A4C7-C25D15EEBB74}" sibTransId="{4AEC8175-2278-0A44-B9E4-EF5683FCA3AD}"/>
    <dgm:cxn modelId="{77548907-D21A-4CD3-8535-98C196555518}" type="presParOf" srcId="{D45CE61F-2412-E449-8E4C-25BDBCC23A41}" destId="{A20396D8-8A52-3940-9B39-DE3E85CE6CB7}" srcOrd="0" destOrd="0" presId="urn:microsoft.com/office/officeart/2005/8/layout/funnel1"/>
    <dgm:cxn modelId="{57FF2F6C-9C7A-4179-8B72-5A1606303835}" type="presParOf" srcId="{D45CE61F-2412-E449-8E4C-25BDBCC23A41}" destId="{AF79BD9C-9E66-904E-B37E-87B0B9CB4E43}" srcOrd="1" destOrd="0" presId="urn:microsoft.com/office/officeart/2005/8/layout/funnel1"/>
    <dgm:cxn modelId="{35650AF0-DF86-41AE-8434-B8FFF18D40B1}" type="presParOf" srcId="{D45CE61F-2412-E449-8E4C-25BDBCC23A41}" destId="{C260F161-09A0-574D-B3AC-9FEC0A75458C}" srcOrd="2" destOrd="0" presId="urn:microsoft.com/office/officeart/2005/8/layout/funnel1"/>
    <dgm:cxn modelId="{528374EF-7F7C-440F-9F0A-78E872687F95}" type="presParOf" srcId="{D45CE61F-2412-E449-8E4C-25BDBCC23A41}" destId="{946BD806-48D3-C74F-99A6-62CA1E05D5BD}" srcOrd="3" destOrd="0" presId="urn:microsoft.com/office/officeart/2005/8/layout/funnel1"/>
    <dgm:cxn modelId="{7DBE51E9-B664-432C-9A29-52FBFE1A9E28}" type="presParOf" srcId="{D45CE61F-2412-E449-8E4C-25BDBCC23A41}" destId="{16C62B28-2022-9B48-8F7A-8BFD191B8BFC}" srcOrd="4" destOrd="0" presId="urn:microsoft.com/office/officeart/2005/8/layout/funnel1"/>
    <dgm:cxn modelId="{7D4B99EE-F51E-46CD-82AC-037EFC3A8517}" type="presParOf" srcId="{D45CE61F-2412-E449-8E4C-25BDBCC23A41}" destId="{91CAD206-93CB-FF45-8C98-721765FDF987}" srcOrd="5" destOrd="0" presId="urn:microsoft.com/office/officeart/2005/8/layout/funnel1"/>
    <dgm:cxn modelId="{B2314976-216B-4152-83BB-C8DEEB7C1F6D}" type="presParOf" srcId="{D45CE61F-2412-E449-8E4C-25BDBCC23A41}" destId="{18A6D445-9259-B048-8AF5-FFEB0251B57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485232"/>
          </a:xfrm>
          <a:prstGeom prst="rect">
            <a:avLst/>
          </a:prstGeom>
        </p:spPr>
        <p:txBody>
          <a:bodyPr vert="horz" lIns="94631" tIns="47316" rIns="94631" bIns="47316" rtlCol="0"/>
          <a:lstStyle>
            <a:lvl1pPr algn="l">
              <a:defRPr sz="1200"/>
            </a:lvl1pPr>
          </a:lstStyle>
          <a:p>
            <a:endParaRPr lang="fr-FR"/>
          </a:p>
        </p:txBody>
      </p:sp>
      <p:sp>
        <p:nvSpPr>
          <p:cNvPr id="3" name="Espace réservé de la date 2"/>
          <p:cNvSpPr>
            <a:spLocks noGrp="1"/>
          </p:cNvSpPr>
          <p:nvPr>
            <p:ph type="dt" idx="1"/>
          </p:nvPr>
        </p:nvSpPr>
        <p:spPr>
          <a:xfrm>
            <a:off x="3902597" y="0"/>
            <a:ext cx="2985558" cy="485232"/>
          </a:xfrm>
          <a:prstGeom prst="rect">
            <a:avLst/>
          </a:prstGeom>
        </p:spPr>
        <p:txBody>
          <a:bodyPr vert="horz" lIns="94631" tIns="47316" rIns="94631" bIns="47316" rtlCol="0"/>
          <a:lstStyle>
            <a:lvl1pPr algn="r">
              <a:defRPr sz="1200"/>
            </a:lvl1pPr>
          </a:lstStyle>
          <a:p>
            <a:fld id="{3FFEDC5F-B4B6-47CF-8BE8-54A0BF38C78C}" type="datetimeFigureOut">
              <a:rPr lang="fr-FR" smtClean="0"/>
              <a:t>14/02/2020</a:t>
            </a:fld>
            <a:endParaRPr lang="fr-FR"/>
          </a:p>
        </p:txBody>
      </p:sp>
      <p:sp>
        <p:nvSpPr>
          <p:cNvPr id="4" name="Espace réservé de l'image des diapositives 3"/>
          <p:cNvSpPr>
            <a:spLocks noGrp="1" noRot="1" noChangeAspect="1"/>
          </p:cNvSpPr>
          <p:nvPr>
            <p:ph type="sldImg" idx="2"/>
          </p:nvPr>
        </p:nvSpPr>
        <p:spPr>
          <a:xfrm>
            <a:off x="542925" y="1208088"/>
            <a:ext cx="5803900" cy="3265487"/>
          </a:xfrm>
          <a:prstGeom prst="rect">
            <a:avLst/>
          </a:prstGeom>
          <a:noFill/>
          <a:ln w="12700">
            <a:solidFill>
              <a:prstClr val="black"/>
            </a:solidFill>
          </a:ln>
        </p:spPr>
        <p:txBody>
          <a:bodyPr vert="horz" lIns="94631" tIns="47316" rIns="94631" bIns="47316" rtlCol="0" anchor="ctr"/>
          <a:lstStyle/>
          <a:p>
            <a:endParaRPr lang="fr-FR"/>
          </a:p>
        </p:txBody>
      </p:sp>
      <p:sp>
        <p:nvSpPr>
          <p:cNvPr id="5" name="Espace réservé des commentaires 4"/>
          <p:cNvSpPr>
            <a:spLocks noGrp="1"/>
          </p:cNvSpPr>
          <p:nvPr>
            <p:ph type="body" sz="quarter" idx="3"/>
          </p:nvPr>
        </p:nvSpPr>
        <p:spPr>
          <a:xfrm>
            <a:off x="688975" y="4654193"/>
            <a:ext cx="5511800" cy="3807976"/>
          </a:xfrm>
          <a:prstGeom prst="rect">
            <a:avLst/>
          </a:prstGeom>
        </p:spPr>
        <p:txBody>
          <a:bodyPr vert="horz" lIns="94631" tIns="47316" rIns="94631" bIns="4731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85820"/>
            <a:ext cx="2985558" cy="485231"/>
          </a:xfrm>
          <a:prstGeom prst="rect">
            <a:avLst/>
          </a:prstGeom>
        </p:spPr>
        <p:txBody>
          <a:bodyPr vert="horz" lIns="94631" tIns="47316" rIns="94631" bIns="473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597" y="9185820"/>
            <a:ext cx="2985558" cy="485231"/>
          </a:xfrm>
          <a:prstGeom prst="rect">
            <a:avLst/>
          </a:prstGeom>
        </p:spPr>
        <p:txBody>
          <a:bodyPr vert="horz" lIns="94631" tIns="47316" rIns="94631" bIns="47316" rtlCol="0" anchor="b"/>
          <a:lstStyle>
            <a:lvl1pPr algn="r">
              <a:defRPr sz="1200"/>
            </a:lvl1pPr>
          </a:lstStyle>
          <a:p>
            <a:fld id="{2E5A889D-FE0C-4867-989C-691A75C1D8C7}" type="slidenum">
              <a:rPr lang="fr-FR" smtClean="0"/>
              <a:t>‹N°›</a:t>
            </a:fld>
            <a:endParaRPr lang="fr-FR"/>
          </a:p>
        </p:txBody>
      </p:sp>
    </p:spTree>
    <p:extLst>
      <p:ext uri="{BB962C8B-B14F-4D97-AF65-F5344CB8AC3E}">
        <p14:creationId xmlns:p14="http://schemas.microsoft.com/office/powerpoint/2010/main" val="100546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a:t>
            </a:fld>
            <a:endParaRPr lang="fr-FR"/>
          </a:p>
        </p:txBody>
      </p:sp>
    </p:spTree>
    <p:extLst>
      <p:ext uri="{BB962C8B-B14F-4D97-AF65-F5344CB8AC3E}">
        <p14:creationId xmlns:p14="http://schemas.microsoft.com/office/powerpoint/2010/main" val="56828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10</a:t>
            </a:fld>
            <a:endParaRPr lang="fr-FR"/>
          </a:p>
        </p:txBody>
      </p:sp>
    </p:spTree>
    <p:extLst>
      <p:ext uri="{BB962C8B-B14F-4D97-AF65-F5344CB8AC3E}">
        <p14:creationId xmlns:p14="http://schemas.microsoft.com/office/powerpoint/2010/main" val="248341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11</a:t>
            </a:fld>
            <a:endParaRPr lang="fr-FR"/>
          </a:p>
        </p:txBody>
      </p:sp>
    </p:spTree>
    <p:extLst>
      <p:ext uri="{BB962C8B-B14F-4D97-AF65-F5344CB8AC3E}">
        <p14:creationId xmlns:p14="http://schemas.microsoft.com/office/powerpoint/2010/main" val="234272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6313">
              <a:defRPr/>
            </a:pPr>
            <a:r>
              <a:rPr lang="fr-FR" b="1" dirty="0">
                <a:solidFill>
                  <a:schemeClr val="accent3">
                    <a:lumMod val="60000"/>
                    <a:lumOff val="40000"/>
                  </a:schemeClr>
                </a:solidFill>
              </a:rPr>
              <a:t>Chapeau :</a:t>
            </a:r>
          </a:p>
          <a:p>
            <a:pPr defTabSz="946313">
              <a:defRPr/>
            </a:pPr>
            <a:r>
              <a:rPr lang="fr-FR" b="0" dirty="0">
                <a:solidFill>
                  <a:schemeClr val="accent3">
                    <a:lumMod val="60000"/>
                    <a:lumOff val="40000"/>
                  </a:schemeClr>
                </a:solidFill>
              </a:rPr>
              <a:t>Ce n’est pas le programme! Par exemple on ne traite pas ici le </a:t>
            </a:r>
            <a:r>
              <a:rPr lang="fr-FR" b="0" dirty="0" err="1">
                <a:solidFill>
                  <a:schemeClr val="accent3">
                    <a:lumMod val="60000"/>
                    <a:lumOff val="40000"/>
                  </a:schemeClr>
                </a:solidFill>
              </a:rPr>
              <a:t>big</a:t>
            </a:r>
            <a:r>
              <a:rPr lang="fr-FR" b="0" dirty="0">
                <a:solidFill>
                  <a:schemeClr val="accent3">
                    <a:lumMod val="60000"/>
                    <a:lumOff val="40000"/>
                  </a:schemeClr>
                </a:solidFill>
              </a:rPr>
              <a:t> bang</a:t>
            </a:r>
          </a:p>
          <a:p>
            <a:pPr defTabSz="946313">
              <a:defRPr/>
            </a:pPr>
            <a:r>
              <a:rPr lang="fr-FR" b="1" dirty="0">
                <a:solidFill>
                  <a:schemeClr val="accent3">
                    <a:lumMod val="60000"/>
                    <a:lumOff val="40000"/>
                  </a:schemeClr>
                </a:solidFill>
              </a:rPr>
              <a:t>Histoire, enjeux, débats </a:t>
            </a:r>
            <a:r>
              <a:rPr lang="fr-FR" dirty="0"/>
              <a:t>: : fournit un esprit de travail, non un contenu. Il est demandé que dans chaque thème, la manière d’aborder les attendus fasse une place </a:t>
            </a:r>
            <a:r>
              <a:rPr lang="fr-FR" b="1" dirty="0">
                <a:solidFill>
                  <a:schemeClr val="accent3">
                    <a:lumMod val="60000"/>
                    <a:lumOff val="40000"/>
                  </a:schemeClr>
                </a:solidFill>
              </a:rPr>
              <a:t>à au moins l’un des items </a:t>
            </a:r>
            <a:r>
              <a:rPr lang="fr-FR" dirty="0"/>
              <a:t>de cette liste (ex : traiter un point selon une démarche historique, ou mettre l’accent sur ses implications éthiques, ou sur le </a:t>
            </a:r>
            <a:r>
              <a:rPr lang="fr-FR" dirty="0" err="1"/>
              <a:t>lein</a:t>
            </a:r>
            <a:r>
              <a:rPr lang="fr-FR" dirty="0"/>
              <a:t> sciences société)</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12</a:t>
            </a:fld>
            <a:endParaRPr lang="fr-FR"/>
          </a:p>
        </p:txBody>
      </p:sp>
    </p:spTree>
    <p:extLst>
      <p:ext uri="{BB962C8B-B14F-4D97-AF65-F5344CB8AC3E}">
        <p14:creationId xmlns:p14="http://schemas.microsoft.com/office/powerpoint/2010/main" val="428593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13</a:t>
            </a:fld>
            <a:endParaRPr lang="fr-FR"/>
          </a:p>
        </p:txBody>
      </p:sp>
    </p:spTree>
    <p:extLst>
      <p:ext uri="{BB962C8B-B14F-4D97-AF65-F5344CB8AC3E}">
        <p14:creationId xmlns:p14="http://schemas.microsoft.com/office/powerpoint/2010/main" val="312273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14</a:t>
            </a:fld>
            <a:endParaRPr lang="fr-FR"/>
          </a:p>
        </p:txBody>
      </p:sp>
    </p:spTree>
    <p:extLst>
      <p:ext uri="{BB962C8B-B14F-4D97-AF65-F5344CB8AC3E}">
        <p14:creationId xmlns:p14="http://schemas.microsoft.com/office/powerpoint/2010/main" val="405765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15</a:t>
            </a:fld>
            <a:endParaRPr lang="fr-FR"/>
          </a:p>
        </p:txBody>
      </p:sp>
    </p:spTree>
    <p:extLst>
      <p:ext uri="{BB962C8B-B14F-4D97-AF65-F5344CB8AC3E}">
        <p14:creationId xmlns:p14="http://schemas.microsoft.com/office/powerpoint/2010/main" val="4204625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2100" dirty="0"/>
              <a:t>« authentique pratique scientifique » =</a:t>
            </a:r>
          </a:p>
          <a:p>
            <a:pPr lvl="1"/>
            <a:r>
              <a:rPr lang="fr-FR" sz="2100" b="1" dirty="0"/>
              <a:t>Réfutabilité</a:t>
            </a:r>
            <a:r>
              <a:rPr lang="fr-FR" sz="2100" dirty="0"/>
              <a:t> : notion de vérité scientifique (validité)</a:t>
            </a:r>
          </a:p>
          <a:p>
            <a:pPr lvl="1"/>
            <a:r>
              <a:rPr lang="fr-FR" sz="2100" b="1" dirty="0"/>
              <a:t>Objectivité </a:t>
            </a:r>
            <a:r>
              <a:rPr lang="fr-FR" sz="2100" dirty="0"/>
              <a:t>: matérialisme méthodologique</a:t>
            </a:r>
          </a:p>
          <a:p>
            <a:pPr lvl="1"/>
            <a:r>
              <a:rPr lang="fr-FR" sz="2100" b="1" dirty="0"/>
              <a:t>Collectivité </a:t>
            </a:r>
            <a:r>
              <a:rPr lang="fr-FR" sz="2100" dirty="0"/>
              <a:t>: communauté scientifique, importance de la réplication, validation collective mais non par vote, publication et révision par les pairs…</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16</a:t>
            </a:fld>
            <a:endParaRPr lang="fr-FR"/>
          </a:p>
        </p:txBody>
      </p:sp>
    </p:spTree>
    <p:extLst>
      <p:ext uri="{BB962C8B-B14F-4D97-AF65-F5344CB8AC3E}">
        <p14:creationId xmlns:p14="http://schemas.microsoft.com/office/powerpoint/2010/main" val="159782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17</a:t>
            </a:fld>
            <a:endParaRPr lang="fr-FR"/>
          </a:p>
        </p:txBody>
      </p:sp>
    </p:spTree>
    <p:extLst>
      <p:ext uri="{BB962C8B-B14F-4D97-AF65-F5344CB8AC3E}">
        <p14:creationId xmlns:p14="http://schemas.microsoft.com/office/powerpoint/2010/main" val="212362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Insister sur l’approche concertée indispensable pour traiter le programme.</a:t>
            </a:r>
          </a:p>
          <a:p>
            <a:r>
              <a:rPr lang="fr-FR" dirty="0"/>
              <a:t>Appui sur les acquis des 3 disciplines concernées! Nécessaire concertation en équipe!</a:t>
            </a:r>
          </a:p>
          <a:p>
            <a:r>
              <a:rPr lang="fr-FR" dirty="0"/>
              <a:t>Mise en place nécessaire d’évaluations</a:t>
            </a:r>
            <a:r>
              <a:rPr lang="fr-FR" baseline="0" dirty="0"/>
              <a:t> diagnostiques : </a:t>
            </a:r>
            <a:r>
              <a:rPr lang="fr-FR" baseline="0" dirty="0" err="1"/>
              <a:t>plickers</a:t>
            </a:r>
            <a:r>
              <a:rPr lang="fr-FR" baseline="0" dirty="0"/>
              <a:t>, </a:t>
            </a:r>
            <a:r>
              <a:rPr lang="fr-FR" baseline="0" dirty="0" err="1"/>
              <a:t>socrative</a:t>
            </a:r>
            <a:r>
              <a:rPr lang="fr-FR" baseline="0" dirty="0"/>
              <a:t>, </a:t>
            </a:r>
            <a:r>
              <a:rPr lang="fr-FR" baseline="0" dirty="0" err="1"/>
              <a:t>quizzlet</a:t>
            </a:r>
            <a:r>
              <a:rPr lang="fr-FR" baseline="0" dirty="0"/>
              <a:t>…</a:t>
            </a:r>
          </a:p>
          <a:p>
            <a:r>
              <a:rPr lang="fr-FR" baseline="0" dirty="0"/>
              <a:t>Éventuellement prévoir des moment de « pédagogie inversée » pour remise à niveau de tous (capsules)</a:t>
            </a:r>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18</a:t>
            </a:fld>
            <a:endParaRPr lang="fr-FR"/>
          </a:p>
        </p:txBody>
      </p:sp>
    </p:spTree>
    <p:extLst>
      <p:ext uri="{BB962C8B-B14F-4D97-AF65-F5344CB8AC3E}">
        <p14:creationId xmlns:p14="http://schemas.microsoft.com/office/powerpoint/2010/main" val="2616720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19</a:t>
            </a:fld>
            <a:endParaRPr lang="fr-FR"/>
          </a:p>
        </p:txBody>
      </p:sp>
    </p:spTree>
    <p:extLst>
      <p:ext uri="{BB962C8B-B14F-4D97-AF65-F5344CB8AC3E}">
        <p14:creationId xmlns:p14="http://schemas.microsoft.com/office/powerpoint/2010/main" val="426823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Journées de formations 2019-2020</a:t>
            </a:r>
            <a:r>
              <a:rPr lang="fr-FR" baseline="0" dirty="0"/>
              <a:t> :</a:t>
            </a:r>
          </a:p>
          <a:p>
            <a:pPr marL="177434" indent="-177434">
              <a:buFontTx/>
              <a:buChar char="-"/>
            </a:pPr>
            <a:r>
              <a:rPr lang="fr-FR" baseline="0" dirty="0"/>
              <a:t>J2 au premier trimestre pour conforter ce qui a été vu en J1 (zoom notamment sur le projet et l’évaluation au bac)</a:t>
            </a:r>
          </a:p>
          <a:p>
            <a:pPr marL="177434" indent="-177434">
              <a:buFontTx/>
              <a:buChar char="-"/>
            </a:pPr>
            <a:r>
              <a:rPr lang="fr-FR" baseline="0" dirty="0"/>
              <a:t>J3 au second trimestre (voire 3</a:t>
            </a:r>
            <a:r>
              <a:rPr lang="fr-FR" baseline="30000" dirty="0"/>
              <a:t>e</a:t>
            </a:r>
            <a:r>
              <a:rPr lang="fr-FR" baseline="0" dirty="0"/>
              <a:t>T?) pour les contenus du programme de terminale.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2</a:t>
            </a:fld>
            <a:endParaRPr lang="fr-FR"/>
          </a:p>
        </p:txBody>
      </p:sp>
    </p:spTree>
    <p:extLst>
      <p:ext uri="{BB962C8B-B14F-4D97-AF65-F5344CB8AC3E}">
        <p14:creationId xmlns:p14="http://schemas.microsoft.com/office/powerpoint/2010/main" val="2806512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reviendra sur le projet plus tard dans la journée</a:t>
            </a: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20</a:t>
            </a:fld>
            <a:endParaRPr lang="fr-FR"/>
          </a:p>
        </p:txBody>
      </p:sp>
    </p:spTree>
    <p:extLst>
      <p:ext uri="{BB962C8B-B14F-4D97-AF65-F5344CB8AC3E}">
        <p14:creationId xmlns:p14="http://schemas.microsoft.com/office/powerpoint/2010/main" val="2417253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rgbClr val="FF0000"/>
                </a:solidFill>
              </a:rPr>
              <a:t>Durée possible </a:t>
            </a:r>
            <a:r>
              <a:rPr lang="fr-FR" b="1" baseline="0" dirty="0">
                <a:solidFill>
                  <a:srgbClr val="FF0000"/>
                </a:solidFill>
              </a:rPr>
              <a:t> : 5 semaines</a:t>
            </a:r>
          </a:p>
          <a:p>
            <a:pPr>
              <a:lnSpc>
                <a:spcPct val="100000"/>
              </a:lnSpc>
            </a:pPr>
            <a:r>
              <a:rPr lang="fr-FR" sz="2100" b="1" dirty="0">
                <a:solidFill>
                  <a:srgbClr val="178DBB"/>
                </a:solidFill>
              </a:rPr>
              <a:t>Ce que  l’on choisit d’exclure :</a:t>
            </a:r>
          </a:p>
          <a:p>
            <a:pPr lvl="1">
              <a:lnSpc>
                <a:spcPct val="100000"/>
              </a:lnSpc>
            </a:pPr>
            <a:r>
              <a:rPr lang="fr-FR" sz="1900" dirty="0"/>
              <a:t>L’origine de la matière (</a:t>
            </a:r>
            <a:r>
              <a:rPr lang="fr-FR" sz="1900" dirty="0" err="1"/>
              <a:t>big</a:t>
            </a:r>
            <a:r>
              <a:rPr lang="fr-FR" sz="1900" dirty="0"/>
              <a:t> bang) : intraitable à ce niveau</a:t>
            </a:r>
          </a:p>
          <a:p>
            <a:pPr lvl="1">
              <a:lnSpc>
                <a:spcPct val="100000"/>
              </a:lnSpc>
            </a:pPr>
            <a:r>
              <a:rPr lang="fr-FR" sz="1900" dirty="0"/>
              <a:t>La structure atomique (acquis puis détaillé en spécialité)</a:t>
            </a:r>
          </a:p>
          <a:p>
            <a:pPr lvl="1">
              <a:lnSpc>
                <a:spcPct val="100000"/>
              </a:lnSpc>
            </a:pPr>
            <a:r>
              <a:rPr lang="fr-FR" sz="1900" dirty="0"/>
              <a:t>La structure moléculaire (acquis puis détaillé en spécialité)</a:t>
            </a:r>
          </a:p>
          <a:p>
            <a:pPr lvl="1">
              <a:lnSpc>
                <a:spcPct val="100000"/>
              </a:lnSpc>
            </a:pPr>
            <a:r>
              <a:rPr lang="fr-FR" sz="1900" dirty="0"/>
              <a:t>La structure macromoléculaire (codée ou non)  (acquis puis détaillé en spécialité et non exploitable pour la notion de langage)</a:t>
            </a:r>
          </a:p>
          <a:p>
            <a:r>
              <a:rPr lang="fr-FR" sz="2100" b="1" dirty="0">
                <a:solidFill>
                  <a:srgbClr val="178DBB"/>
                </a:solidFill>
              </a:rPr>
              <a:t>Ce que l’on retient :</a:t>
            </a:r>
          </a:p>
          <a:p>
            <a:pPr lvl="1">
              <a:lnSpc>
                <a:spcPct val="100000"/>
              </a:lnSpc>
            </a:pPr>
            <a:r>
              <a:rPr lang="fr-FR" sz="1900" dirty="0"/>
              <a:t>Une histoire dynamique de la diversité chimique « logique évolutive » - éléments chimiques, fusion, radioactivité, décroissance</a:t>
            </a:r>
          </a:p>
          <a:p>
            <a:pPr lvl="1">
              <a:lnSpc>
                <a:spcPct val="100000"/>
              </a:lnSpc>
            </a:pPr>
            <a:r>
              <a:rPr lang="fr-FR" sz="1900" dirty="0"/>
              <a:t>L’état cristallin : un état du solide non évoqué ailleurs, d’importance géologique et biologique, chimie, math.</a:t>
            </a:r>
          </a:p>
          <a:p>
            <a:pPr lvl="1">
              <a:lnSpc>
                <a:spcPct val="100000"/>
              </a:lnSpc>
            </a:pPr>
            <a:r>
              <a:rPr lang="fr-FR" sz="1900" dirty="0"/>
              <a:t>Un exemple de système matériel d’ordre supérieur : la cellule </a:t>
            </a:r>
            <a:r>
              <a:rPr lang="mr-IN" sz="1900" dirty="0"/>
              <a:t>–</a:t>
            </a:r>
            <a:r>
              <a:rPr lang="fr-FR" sz="1900" dirty="0"/>
              <a:t> approche historique d’un concept  (théorie cellulaire)</a:t>
            </a:r>
            <a:r>
              <a:rPr lang="mr-IN" sz="1900" dirty="0"/>
              <a:t>–</a:t>
            </a:r>
            <a:r>
              <a:rPr lang="fr-FR" sz="1900" dirty="0"/>
              <a:t> lien entre échelles avec l’organisation membranaire</a:t>
            </a:r>
          </a:p>
          <a:p>
            <a:r>
              <a:rPr lang="fr-FR" b="1" u="sng" dirty="0"/>
              <a:t>Place des maths :</a:t>
            </a:r>
          </a:p>
          <a:p>
            <a:pPr marL="354867" indent="-354867" defTabSz="946313">
              <a:lnSpc>
                <a:spcPct val="115000"/>
              </a:lnSpc>
              <a:buFont typeface="Arial" panose="020B0604020202020204" pitchFamily="34" charset="0"/>
              <a:buChar char="•"/>
            </a:pPr>
            <a:r>
              <a:rPr lang="fr-FR" sz="2500" b="1" kern="0" dirty="0">
                <a:solidFill>
                  <a:srgbClr val="345796"/>
                </a:solidFill>
              </a:rPr>
              <a:t>Un niveau d’organisation : les éléments chimiques</a:t>
            </a:r>
          </a:p>
          <a:p>
            <a:pPr marL="354867" indent="-354867" defTabSz="946313">
              <a:lnSpc>
                <a:spcPct val="115000"/>
              </a:lnSpc>
              <a:buFont typeface="Arial" panose="020B0604020202020204" pitchFamily="34" charset="0"/>
              <a:buChar char="•"/>
            </a:pPr>
            <a:r>
              <a:rPr lang="fr-FR" sz="2100" kern="0" dirty="0">
                <a:solidFill>
                  <a:srgbClr val="345796"/>
                </a:solidFill>
              </a:rPr>
              <a:t>Produire et analyser différentes représentations graphiques </a:t>
            </a:r>
            <a:br>
              <a:rPr lang="fr-FR" sz="2100" kern="0" dirty="0">
                <a:solidFill>
                  <a:srgbClr val="345796"/>
                </a:solidFill>
              </a:rPr>
            </a:br>
            <a:r>
              <a:rPr lang="fr-FR" sz="2100" kern="0" dirty="0">
                <a:solidFill>
                  <a:srgbClr val="345796"/>
                </a:solidFill>
              </a:rPr>
              <a:t>de l’abondance des éléments chimiques (proportions) dans l’Univers, la Terre, les êtres vivants. </a:t>
            </a:r>
          </a:p>
          <a:p>
            <a:pPr marL="354867" indent="-354867" defTabSz="946313">
              <a:lnSpc>
                <a:spcPct val="115000"/>
              </a:lnSpc>
              <a:buFont typeface="Arial" panose="020B0604020202020204" pitchFamily="34" charset="0"/>
              <a:buChar char="•"/>
            </a:pPr>
            <a:r>
              <a:rPr lang="fr-FR" sz="2100" kern="0" dirty="0">
                <a:solidFill>
                  <a:srgbClr val="345796"/>
                </a:solidFill>
              </a:rPr>
              <a:t>Radioactivité : Utiliser une représentation graphique pour déterminer une demi-vie</a:t>
            </a:r>
            <a:r>
              <a:rPr lang="fr-FR" sz="2500" kern="0" dirty="0">
                <a:solidFill>
                  <a:srgbClr val="345796"/>
                </a:solidFill>
              </a:rPr>
              <a:t>.</a:t>
            </a:r>
          </a:p>
          <a:p>
            <a:pPr marL="354867" indent="-354867" defTabSz="946313">
              <a:lnSpc>
                <a:spcPct val="115000"/>
              </a:lnSpc>
              <a:buFont typeface="Arial" panose="020B0604020202020204" pitchFamily="34" charset="0"/>
              <a:buChar char="•"/>
            </a:pPr>
            <a:r>
              <a:rPr lang="en" sz="2500" b="1" kern="0" dirty="0">
                <a:solidFill>
                  <a:srgbClr val="345796"/>
                </a:solidFill>
              </a:rPr>
              <a:t>Des édifices ordonnés : les cristaux</a:t>
            </a:r>
            <a:r>
              <a:rPr lang="en" sz="2500" kern="0" dirty="0">
                <a:solidFill>
                  <a:srgbClr val="345796"/>
                </a:solidFill>
              </a:rPr>
              <a:t>. Pour chacun des deux réseaux cubique simple et cubique à faces centrées : </a:t>
            </a:r>
          </a:p>
          <a:p>
            <a:pPr marL="630858" lvl="2" indent="-295723" defTabSz="946313">
              <a:lnSpc>
                <a:spcPct val="115000"/>
              </a:lnSpc>
              <a:buFont typeface="Arial" panose="020B0604020202020204" pitchFamily="34" charset="0"/>
              <a:buChar char="•"/>
            </a:pPr>
            <a:r>
              <a:rPr lang="en" sz="2100" kern="0" dirty="0">
                <a:solidFill>
                  <a:srgbClr val="345796"/>
                </a:solidFill>
              </a:rPr>
              <a:t>représenter la maille en perspective cavalière ; </a:t>
            </a:r>
          </a:p>
          <a:p>
            <a:pPr marL="630858" lvl="2" indent="-295723" defTabSz="946313">
              <a:lnSpc>
                <a:spcPct val="115000"/>
              </a:lnSpc>
              <a:buFont typeface="Arial" panose="020B0604020202020204" pitchFamily="34" charset="0"/>
              <a:buChar char="•"/>
            </a:pPr>
            <a:r>
              <a:rPr lang="en" sz="2100" kern="0" dirty="0">
                <a:solidFill>
                  <a:srgbClr val="345796"/>
                </a:solidFill>
              </a:rPr>
              <a:t>déterminer la compacité dans le cas d’atomes sphériques tangents ; </a:t>
            </a:r>
          </a:p>
          <a:p>
            <a:pPr marL="630858" lvl="2" indent="-295723" defTabSz="946313">
              <a:lnSpc>
                <a:spcPct val="115000"/>
              </a:lnSpc>
              <a:buFont typeface="Arial" panose="020B0604020202020204" pitchFamily="34" charset="0"/>
              <a:buChar char="•"/>
            </a:pPr>
            <a:r>
              <a:rPr lang="en" sz="2100" kern="0" dirty="0">
                <a:solidFill>
                  <a:srgbClr val="345796"/>
                </a:solidFill>
              </a:rPr>
              <a:t>dénombrer les atomes par maille et calculer la masse volumique du cristal</a:t>
            </a:r>
          </a:p>
          <a:p>
            <a:pPr marL="0" lvl="1" indent="-295723" defTabSz="946313">
              <a:lnSpc>
                <a:spcPct val="115000"/>
              </a:lnSpc>
              <a:buFont typeface="Arial" panose="020B0604020202020204" pitchFamily="34" charset="0"/>
              <a:buChar char="•"/>
            </a:pPr>
            <a:r>
              <a:rPr lang="fr-FR" sz="2700" b="1" kern="0" dirty="0">
                <a:solidFill>
                  <a:srgbClr val="345796"/>
                </a:solidFill>
              </a:rPr>
              <a:t>Modélisation avec </a:t>
            </a:r>
            <a:r>
              <a:rPr lang="fr-FR" sz="2700" b="1" kern="0" dirty="0" err="1">
                <a:solidFill>
                  <a:srgbClr val="345796"/>
                </a:solidFill>
              </a:rPr>
              <a:t>GeoGebra</a:t>
            </a:r>
            <a:r>
              <a:rPr lang="fr-FR" sz="2700" b="1" kern="0" dirty="0">
                <a:solidFill>
                  <a:srgbClr val="345796"/>
                </a:solidFill>
              </a:rPr>
              <a:t> </a:t>
            </a:r>
          </a:p>
          <a:p>
            <a:pPr marL="630858" lvl="2" indent="-295723" defTabSz="946313">
              <a:lnSpc>
                <a:spcPct val="115000"/>
              </a:lnSpc>
              <a:buFont typeface="Arial" panose="020B0604020202020204" pitchFamily="34" charset="0"/>
              <a:buChar char="•"/>
            </a:pPr>
            <a:r>
              <a:rPr lang="fr-FR" sz="2100" kern="0" dirty="0">
                <a:solidFill>
                  <a:srgbClr val="345796"/>
                </a:solidFill>
              </a:rPr>
              <a:t>Déterminer le rayon des sphères </a:t>
            </a:r>
          </a:p>
          <a:p>
            <a:pPr marL="630858" lvl="2" indent="-295723" defTabSz="946313">
              <a:lnSpc>
                <a:spcPct val="115000"/>
              </a:lnSpc>
              <a:buFont typeface="Arial" panose="020B0604020202020204" pitchFamily="34" charset="0"/>
              <a:buChar char="•"/>
            </a:pPr>
            <a:r>
              <a:rPr lang="fr-FR" sz="2100" kern="0" dirty="0">
                <a:solidFill>
                  <a:srgbClr val="345796"/>
                </a:solidFill>
              </a:rPr>
              <a:t>Visualiser la maille, calculs de compacité…  : Cubique simple , Cubique face centrée</a:t>
            </a:r>
          </a:p>
          <a:p>
            <a:pPr marL="295723" indent="-295723" defTabSz="946313">
              <a:lnSpc>
                <a:spcPct val="115000"/>
              </a:lnSpc>
              <a:buFont typeface="Arial" panose="020B0604020202020204" pitchFamily="34" charset="0"/>
              <a:buChar char="•"/>
            </a:pPr>
            <a:r>
              <a:rPr lang="fr-FR" sz="2500" b="1" kern="0" dirty="0">
                <a:solidFill>
                  <a:srgbClr val="345796"/>
                </a:solidFill>
              </a:rPr>
              <a:t>Une structure complexe : la cellule vivante : </a:t>
            </a:r>
            <a:r>
              <a:rPr lang="fr-FR" sz="2100" kern="0" dirty="0">
                <a:solidFill>
                  <a:srgbClr val="345796"/>
                </a:solidFill>
              </a:rPr>
              <a:t>Situer les ordres de grandeur de taille : atome, molécule, organite, cellule, organisme.</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21</a:t>
            </a:fld>
            <a:endParaRPr lang="fr-FR"/>
          </a:p>
        </p:txBody>
      </p:sp>
    </p:spTree>
    <p:extLst>
      <p:ext uri="{BB962C8B-B14F-4D97-AF65-F5344CB8AC3E}">
        <p14:creationId xmlns:p14="http://schemas.microsoft.com/office/powerpoint/2010/main" val="3795197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rgbClr val="178DBB"/>
                </a:solidFill>
              </a:rPr>
              <a:t>Durée possible : 5 semaines</a:t>
            </a:r>
          </a:p>
          <a:p>
            <a:r>
              <a:rPr lang="fr-FR" b="1" dirty="0">
                <a:solidFill>
                  <a:srgbClr val="178DBB"/>
                </a:solidFill>
              </a:rPr>
              <a:t>Ce que  l’on choisit d’exclure :</a:t>
            </a:r>
            <a:r>
              <a:rPr lang="fr-FR" dirty="0">
                <a:solidFill>
                  <a:srgbClr val="CBB148"/>
                </a:solidFill>
              </a:rPr>
              <a:t>:</a:t>
            </a:r>
          </a:p>
          <a:p>
            <a:pPr lvl="1">
              <a:lnSpc>
                <a:spcPct val="100000"/>
              </a:lnSpc>
            </a:pPr>
            <a:r>
              <a:rPr lang="fr-FR" dirty="0"/>
              <a:t>La recherche d’une définition rigoureuse du concept</a:t>
            </a:r>
          </a:p>
          <a:p>
            <a:pPr lvl="1">
              <a:lnSpc>
                <a:spcPct val="100000"/>
              </a:lnSpc>
            </a:pPr>
            <a:r>
              <a:rPr lang="fr-FR" dirty="0"/>
              <a:t>Une vision globale de la question</a:t>
            </a:r>
          </a:p>
          <a:p>
            <a:pPr>
              <a:lnSpc>
                <a:spcPct val="100000"/>
              </a:lnSpc>
            </a:pPr>
            <a:r>
              <a:rPr lang="fr-FR" b="1" dirty="0">
                <a:solidFill>
                  <a:srgbClr val="178DBB"/>
                </a:solidFill>
              </a:rPr>
              <a:t>Ce que l’on retient :</a:t>
            </a:r>
          </a:p>
          <a:p>
            <a:pPr lvl="1">
              <a:lnSpc>
                <a:spcPct val="100000"/>
              </a:lnSpc>
            </a:pPr>
            <a:r>
              <a:rPr lang="fr-FR" dirty="0"/>
              <a:t>Se concentrer sur le soleil</a:t>
            </a:r>
          </a:p>
          <a:p>
            <a:pPr lvl="2">
              <a:lnSpc>
                <a:spcPct val="100000"/>
              </a:lnSpc>
            </a:pPr>
            <a:r>
              <a:rPr lang="fr-FR" dirty="0"/>
              <a:t>Permet d’intégrer biologique/physique</a:t>
            </a:r>
          </a:p>
          <a:p>
            <a:pPr lvl="2">
              <a:lnSpc>
                <a:spcPct val="100000"/>
              </a:lnSpc>
            </a:pPr>
            <a:r>
              <a:rPr lang="fr-FR" dirty="0"/>
              <a:t>Lien avec les problématiques climatiques</a:t>
            </a:r>
          </a:p>
          <a:p>
            <a:pPr lvl="1">
              <a:lnSpc>
                <a:spcPct val="100000"/>
              </a:lnSpc>
            </a:pPr>
            <a:r>
              <a:rPr lang="fr-FR" dirty="0"/>
              <a:t>Le rayonnement solaire : origine (fusion), émission, etc.</a:t>
            </a:r>
          </a:p>
          <a:p>
            <a:pPr lvl="1">
              <a:lnSpc>
                <a:spcPct val="100000"/>
              </a:lnSpc>
            </a:pPr>
            <a:r>
              <a:rPr lang="fr-FR" dirty="0"/>
              <a:t>Le bilan radiatif terrestre : rayonnement reçu / rayonnement émis (fait l’impasse sur les diverses sources de l’énergie émise par la Terre)</a:t>
            </a:r>
          </a:p>
          <a:p>
            <a:pPr lvl="1">
              <a:lnSpc>
                <a:spcPct val="100000"/>
              </a:lnSpc>
            </a:pPr>
            <a:r>
              <a:rPr lang="fr-FR" dirty="0"/>
              <a:t>Une conversion biologique : la photosynthèse (pas de nouveau, donner un sens global, compréhension à l’échelle du globe)</a:t>
            </a:r>
          </a:p>
          <a:p>
            <a:pPr lvl="1">
              <a:lnSpc>
                <a:spcPct val="100000"/>
              </a:lnSpc>
            </a:pPr>
            <a:r>
              <a:rPr lang="fr-FR" dirty="0"/>
              <a:t>Bilan thermique du corps humain (jeu sur les échelles, sens global)</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22</a:t>
            </a:fld>
            <a:endParaRPr lang="fr-FR"/>
          </a:p>
        </p:txBody>
      </p:sp>
    </p:spTree>
    <p:extLst>
      <p:ext uri="{BB962C8B-B14F-4D97-AF65-F5344CB8AC3E}">
        <p14:creationId xmlns:p14="http://schemas.microsoft.com/office/powerpoint/2010/main" val="1012882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6313">
              <a:defRPr/>
            </a:pPr>
            <a:r>
              <a:rPr lang="fr-FR" sz="1700" b="1" dirty="0">
                <a:solidFill>
                  <a:srgbClr val="178DBB"/>
                </a:solidFill>
                <a:sym typeface="Wingdings" pitchFamily="2" charset="2"/>
              </a:rPr>
              <a:t>5 semaines</a:t>
            </a:r>
          </a:p>
          <a:p>
            <a:pPr defTabSz="946313">
              <a:defRPr/>
            </a:pPr>
            <a:r>
              <a:rPr lang="fr-FR" sz="1700" b="1" dirty="0">
                <a:solidFill>
                  <a:srgbClr val="178DBB"/>
                </a:solidFill>
                <a:sym typeface="Wingdings" pitchFamily="2" charset="2"/>
              </a:rPr>
              <a:t> Forte visée culturelle et épistémologique de ce thème : comprendre ce qu’est la science, son ancrage culturel et sociétal</a:t>
            </a:r>
            <a:endParaRPr lang="fr-FR" sz="1700" b="1" dirty="0">
              <a:solidFill>
                <a:srgbClr val="178DBB"/>
              </a:solidFill>
            </a:endParaRPr>
          </a:p>
          <a:p>
            <a:r>
              <a:rPr lang="fr-FR" sz="1700" b="1" dirty="0">
                <a:solidFill>
                  <a:srgbClr val="178DBB"/>
                </a:solidFill>
              </a:rPr>
              <a:t>Ce que l’on choisit d’exclure </a:t>
            </a:r>
            <a:r>
              <a:rPr lang="fr-FR" dirty="0">
                <a:solidFill>
                  <a:srgbClr val="CBB148"/>
                </a:solidFill>
              </a:rPr>
              <a:t>:</a:t>
            </a:r>
          </a:p>
          <a:p>
            <a:pPr lvl="1"/>
            <a:r>
              <a:rPr lang="fr-FR" dirty="0"/>
              <a:t>Structure interne (ailleurs)</a:t>
            </a:r>
          </a:p>
          <a:p>
            <a:pPr lvl="1"/>
            <a:r>
              <a:rPr lang="fr-FR" dirty="0"/>
              <a:t>Dynamique (ailleurs)</a:t>
            </a:r>
          </a:p>
          <a:p>
            <a:pPr lvl="1"/>
            <a:r>
              <a:rPr lang="fr-FR" dirty="0"/>
              <a:t>Ce n’est pas un cours de géologie</a:t>
            </a:r>
          </a:p>
          <a:p>
            <a:pPr lvl="1"/>
            <a:r>
              <a:rPr lang="fr-FR" dirty="0"/>
              <a:t>Une approche historique de la gravitation</a:t>
            </a:r>
          </a:p>
          <a:p>
            <a:r>
              <a:rPr lang="fr-FR" sz="1700" b="1" dirty="0">
                <a:solidFill>
                  <a:srgbClr val="178DBB"/>
                </a:solidFill>
              </a:rPr>
              <a:t>Ce que l’on retient :</a:t>
            </a:r>
          </a:p>
          <a:p>
            <a:pPr lvl="1"/>
            <a:r>
              <a:rPr lang="fr-FR" dirty="0"/>
              <a:t>État d’esprit général : controverses historiques</a:t>
            </a:r>
          </a:p>
          <a:p>
            <a:pPr marL="473156" lvl="1" defTabSz="946313">
              <a:defRPr/>
            </a:pPr>
            <a:r>
              <a:rPr lang="fr-FR" dirty="0"/>
              <a:t>La forme de la Terre : s’arrête à la Terre « sphérique » </a:t>
            </a:r>
            <a:r>
              <a:rPr lang="fr-FR" dirty="0" err="1"/>
              <a:t>Rq</a:t>
            </a:r>
            <a:r>
              <a:rPr lang="fr-FR" dirty="0"/>
              <a:t> : se développe dans le cadre de l’approximation newtonienne de la gravitation</a:t>
            </a:r>
          </a:p>
          <a:p>
            <a:pPr lvl="1"/>
            <a:r>
              <a:rPr lang="fr-FR" dirty="0"/>
              <a:t>L’âge de la Terre : lien avec d’autres sciences</a:t>
            </a:r>
          </a:p>
          <a:p>
            <a:pPr lvl="1"/>
            <a:r>
              <a:rPr lang="fr-FR" dirty="0"/>
              <a:t>La Terre dans l’Univers </a:t>
            </a:r>
          </a:p>
          <a:p>
            <a:pPr lvl="1"/>
            <a:endParaRPr lang="fr-FR" dirty="0"/>
          </a:p>
          <a:p>
            <a:pPr defTabSz="946313">
              <a:lnSpc>
                <a:spcPct val="115000"/>
              </a:lnSpc>
              <a:buClr>
                <a:srgbClr val="4472C4"/>
              </a:buClr>
            </a:pPr>
            <a:r>
              <a:rPr lang="fr-FR" sz="2500" b="1" kern="0" dirty="0">
                <a:solidFill>
                  <a:srgbClr val="345796"/>
                </a:solidFill>
                <a:sym typeface="Calibri"/>
              </a:rPr>
              <a:t>Place des maths</a:t>
            </a:r>
          </a:p>
          <a:p>
            <a:pPr marL="473156" indent="-394297" defTabSz="946313">
              <a:lnSpc>
                <a:spcPct val="115000"/>
              </a:lnSpc>
              <a:spcBef>
                <a:spcPts val="1656"/>
              </a:spcBef>
              <a:buClr>
                <a:srgbClr val="345796"/>
              </a:buClr>
              <a:buFont typeface="Calibri"/>
              <a:buChar char="●"/>
            </a:pPr>
            <a:r>
              <a:rPr lang="fr-FR" sz="2500" kern="0" dirty="0">
                <a:solidFill>
                  <a:srgbClr val="345796"/>
                </a:solidFill>
                <a:sym typeface="Calibri"/>
              </a:rPr>
              <a:t>On repère un point à la surface de la Terre par deux coordonnées angulaires, sa latitude et sa longitude. </a:t>
            </a:r>
          </a:p>
          <a:p>
            <a:pPr marL="473156" indent="-394297" defTabSz="946313">
              <a:lnSpc>
                <a:spcPct val="115000"/>
              </a:lnSpc>
              <a:spcBef>
                <a:spcPts val="1656"/>
              </a:spcBef>
              <a:buClr>
                <a:srgbClr val="345796"/>
              </a:buClr>
              <a:buFont typeface="Calibri"/>
              <a:buChar char="●"/>
            </a:pPr>
            <a:r>
              <a:rPr lang="fr-FR" sz="2500" kern="0" dirty="0">
                <a:solidFill>
                  <a:srgbClr val="345796"/>
                </a:solidFill>
                <a:sym typeface="Calibri"/>
              </a:rPr>
              <a:t>L’histoire de la mesure du méridien terrestre par </a:t>
            </a:r>
            <a:br>
              <a:rPr lang="fr-FR" sz="2500" kern="0" dirty="0">
                <a:solidFill>
                  <a:srgbClr val="345796"/>
                </a:solidFill>
                <a:sym typeface="Calibri"/>
              </a:rPr>
            </a:br>
            <a:r>
              <a:rPr lang="fr-FR" sz="2500" kern="0" dirty="0">
                <a:solidFill>
                  <a:srgbClr val="345796"/>
                </a:solidFill>
                <a:sym typeface="Calibri"/>
              </a:rPr>
              <a:t>Ératosthène</a:t>
            </a:r>
          </a:p>
          <a:p>
            <a:pPr marL="473156" indent="-394297" defTabSz="946313">
              <a:lnSpc>
                <a:spcPct val="115000"/>
              </a:lnSpc>
              <a:spcBef>
                <a:spcPts val="1656"/>
              </a:spcBef>
              <a:buClr>
                <a:srgbClr val="345796"/>
              </a:buClr>
              <a:buFont typeface="Calibri"/>
              <a:buChar char="●"/>
            </a:pPr>
            <a:r>
              <a:rPr lang="fr-FR" sz="2500" kern="0" dirty="0">
                <a:solidFill>
                  <a:srgbClr val="345796"/>
                </a:solidFill>
                <a:sym typeface="Calibri"/>
              </a:rPr>
              <a:t>L’histoire de la mesure du méridien terrestre par Delambre et Méchain</a:t>
            </a:r>
          </a:p>
          <a:p>
            <a:pPr marL="473156" indent="-394297" defTabSz="946313">
              <a:lnSpc>
                <a:spcPct val="115000"/>
              </a:lnSpc>
              <a:spcBef>
                <a:spcPts val="1656"/>
              </a:spcBef>
              <a:buClr>
                <a:srgbClr val="345796"/>
              </a:buClr>
              <a:buFont typeface="Calibri"/>
              <a:buChar char="●"/>
            </a:pPr>
            <a:r>
              <a:rPr lang="fr-FR" sz="2500" kern="0" dirty="0">
                <a:solidFill>
                  <a:srgbClr val="345796"/>
                </a:solidFill>
                <a:sym typeface="Calibri"/>
              </a:rPr>
              <a:t>Triangulation </a:t>
            </a:r>
          </a:p>
          <a:p>
            <a:pPr marL="473156" indent="-394297" defTabSz="946313">
              <a:lnSpc>
                <a:spcPct val="115000"/>
              </a:lnSpc>
              <a:spcBef>
                <a:spcPts val="1656"/>
              </a:spcBef>
              <a:buClr>
                <a:srgbClr val="345796"/>
              </a:buClr>
              <a:buFont typeface="Calibri"/>
              <a:buChar char="●"/>
            </a:pPr>
            <a:r>
              <a:rPr lang="fr-FR" sz="2500" kern="0" dirty="0">
                <a:solidFill>
                  <a:srgbClr val="345796"/>
                </a:solidFill>
                <a:sym typeface="Calibri"/>
              </a:rPr>
              <a:t>Le plus court chemin entre deux points à la surface de la Terre est l’arc du grand cercle qui les relie.</a:t>
            </a:r>
            <a:endParaRPr lang="fr-FR" sz="2500" kern="0" dirty="0">
              <a:solidFill>
                <a:srgbClr val="4472C4"/>
              </a:solidFill>
              <a:sym typeface="Calibri"/>
            </a:endParaRPr>
          </a:p>
          <a:p>
            <a:pPr lvl="1"/>
            <a:endParaRPr lang="fr-FR" dirty="0"/>
          </a:p>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23</a:t>
            </a:fld>
            <a:endParaRPr lang="fr-FR"/>
          </a:p>
        </p:txBody>
      </p:sp>
    </p:spTree>
    <p:extLst>
      <p:ext uri="{BB962C8B-B14F-4D97-AF65-F5344CB8AC3E}">
        <p14:creationId xmlns:p14="http://schemas.microsoft.com/office/powerpoint/2010/main" val="480595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6313">
              <a:defRPr/>
            </a:pPr>
            <a:r>
              <a:rPr lang="fr-FR" b="1" dirty="0"/>
              <a:t>5 semaines</a:t>
            </a:r>
          </a:p>
          <a:p>
            <a:pPr defTabSz="946313">
              <a:defRPr/>
            </a:pPr>
            <a:r>
              <a:rPr lang="fr-FR" dirty="0"/>
              <a:t>La science n'a pas que pour but d'agir (santé, environnement...) en lien avec des QSV. </a:t>
            </a:r>
            <a:r>
              <a:rPr lang="fr-FR" b="1" dirty="0"/>
              <a:t>La science pour comprendre...</a:t>
            </a:r>
            <a:r>
              <a:rPr lang="fr-FR" b="1" dirty="0">
                <a:solidFill>
                  <a:srgbClr val="178DBB"/>
                </a:solidFill>
                <a:sym typeface="Wingdings" pitchFamily="2" charset="2"/>
              </a:rPr>
              <a:t>  Forte visée culturelle de ce thème : science et musique, langage universel</a:t>
            </a:r>
            <a:endParaRPr lang="fr-FR" b="1" dirty="0"/>
          </a:p>
          <a:p>
            <a:pPr>
              <a:lnSpc>
                <a:spcPct val="90000"/>
              </a:lnSpc>
            </a:pPr>
            <a:r>
              <a:rPr lang="fr-FR" sz="1700" b="1" dirty="0">
                <a:solidFill>
                  <a:srgbClr val="178DBB"/>
                </a:solidFill>
              </a:rPr>
              <a:t>Ce que l’on choisit d’exclure :</a:t>
            </a:r>
          </a:p>
          <a:p>
            <a:pPr lvl="1">
              <a:lnSpc>
                <a:spcPct val="100000"/>
              </a:lnSpc>
            </a:pPr>
            <a:r>
              <a:rPr lang="fr-FR" dirty="0"/>
              <a:t>Une vision théorique du concept d’information</a:t>
            </a:r>
          </a:p>
          <a:p>
            <a:pPr lvl="1">
              <a:lnSpc>
                <a:spcPct val="100000"/>
              </a:lnSpc>
            </a:pPr>
            <a:r>
              <a:rPr lang="fr-FR" dirty="0"/>
              <a:t>Une vue globale et exhaustive de la question de l’information</a:t>
            </a:r>
          </a:p>
          <a:p>
            <a:pPr lvl="1">
              <a:lnSpc>
                <a:spcPct val="100000"/>
              </a:lnSpc>
            </a:pPr>
            <a:r>
              <a:rPr lang="fr-FR" dirty="0"/>
              <a:t>Une vue globale et exhaustive de la perception sensorielle</a:t>
            </a:r>
          </a:p>
          <a:p>
            <a:pPr lvl="1">
              <a:lnSpc>
                <a:spcPct val="100000"/>
              </a:lnSpc>
            </a:pPr>
            <a:r>
              <a:rPr lang="fr-FR" dirty="0"/>
              <a:t>La thématique lumière/vision/traitement informatique des images (cet aspect ayant été vu en 2</a:t>
            </a:r>
            <a:r>
              <a:rPr lang="fr-FR" baseline="30000" dirty="0"/>
              <a:t>nde</a:t>
            </a:r>
            <a:r>
              <a:rPr lang="fr-FR" dirty="0"/>
              <a:t> – SNT)</a:t>
            </a:r>
          </a:p>
          <a:p>
            <a:pPr lvl="1">
              <a:lnSpc>
                <a:spcPct val="100000"/>
              </a:lnSpc>
              <a:buFont typeface="Wingdings" charset="0"/>
              <a:buChar char="è"/>
            </a:pPr>
            <a:r>
              <a:rPr lang="fr-FR" dirty="0">
                <a:sym typeface="Wingdings"/>
              </a:rPr>
              <a:t>Problème particulier du croisement avec l’enseignement de l’informatique</a:t>
            </a:r>
          </a:p>
          <a:p>
            <a:pPr>
              <a:lnSpc>
                <a:spcPct val="90000"/>
              </a:lnSpc>
            </a:pPr>
            <a:r>
              <a:rPr lang="fr-FR" sz="1700" b="1" dirty="0">
                <a:solidFill>
                  <a:srgbClr val="178DBB"/>
                </a:solidFill>
              </a:rPr>
              <a:t>Ce que l’on retient :</a:t>
            </a:r>
          </a:p>
          <a:p>
            <a:pPr lvl="1">
              <a:lnSpc>
                <a:spcPct val="100000"/>
              </a:lnSpc>
            </a:pPr>
            <a:r>
              <a:rPr lang="fr-FR" dirty="0"/>
              <a:t>Le son phénomène vibratoire (continuité avec la P en 2</a:t>
            </a:r>
            <a:r>
              <a:rPr lang="fr-FR" baseline="30000" dirty="0"/>
              <a:t>nde</a:t>
            </a:r>
            <a:r>
              <a:rPr lang="fr-FR" dirty="0"/>
              <a:t> ; orienté musique)</a:t>
            </a:r>
          </a:p>
          <a:p>
            <a:pPr lvl="1">
              <a:lnSpc>
                <a:spcPct val="100000"/>
              </a:lnSpc>
            </a:pPr>
            <a:r>
              <a:rPr lang="fr-FR" dirty="0"/>
              <a:t>Musique et mathématiques : gammes</a:t>
            </a:r>
          </a:p>
          <a:p>
            <a:pPr lvl="1">
              <a:lnSpc>
                <a:spcPct val="100000"/>
              </a:lnSpc>
            </a:pPr>
            <a:r>
              <a:rPr lang="fr-FR" dirty="0"/>
              <a:t>Numérisation, compression</a:t>
            </a:r>
          </a:p>
          <a:p>
            <a:pPr lvl="1">
              <a:lnSpc>
                <a:spcPct val="100000"/>
              </a:lnSpc>
            </a:pPr>
            <a:r>
              <a:rPr lang="fr-FR" dirty="0"/>
              <a:t>Audition et santé auditive </a:t>
            </a:r>
          </a:p>
          <a:p>
            <a:pPr lvl="0">
              <a:lnSpc>
                <a:spcPct val="100000"/>
              </a:lnSpc>
            </a:pPr>
            <a:r>
              <a:rPr lang="fr-FR" b="1" dirty="0"/>
              <a:t>Pour 2019-2020:</a:t>
            </a:r>
          </a:p>
          <a:p>
            <a:pPr lvl="0">
              <a:lnSpc>
                <a:spcPct val="100000"/>
              </a:lnSpc>
            </a:pPr>
            <a:r>
              <a:rPr lang="fr-FR" dirty="0"/>
              <a:t>Pas</a:t>
            </a:r>
            <a:r>
              <a:rPr lang="fr-FR" baseline="0" dirty="0"/>
              <a:t> d’acquis de SNT !</a:t>
            </a:r>
          </a:p>
          <a:p>
            <a:pPr lvl="0">
              <a:lnSpc>
                <a:spcPct val="100000"/>
              </a:lnSpc>
            </a:pPr>
            <a:r>
              <a:rPr lang="fr-FR" b="1" baseline="0" dirty="0"/>
              <a:t>Mathématiques:</a:t>
            </a:r>
          </a:p>
          <a:p>
            <a:pPr marL="78859" defTabSz="946313">
              <a:lnSpc>
                <a:spcPct val="115000"/>
              </a:lnSpc>
              <a:spcBef>
                <a:spcPts val="1656"/>
              </a:spcBef>
              <a:buClr>
                <a:srgbClr val="345796"/>
              </a:buClr>
            </a:pPr>
            <a:r>
              <a:rPr lang="fr-FR" sz="2500" b="1" kern="0" dirty="0">
                <a:solidFill>
                  <a:srgbClr val="345796"/>
                </a:solidFill>
                <a:sym typeface="Calibri"/>
              </a:rPr>
              <a:t>La musique ou l’art de faire entendre les nombres</a:t>
            </a:r>
          </a:p>
          <a:p>
            <a:pPr marL="709719" lvl="1" defTabSz="946313">
              <a:lnSpc>
                <a:spcPct val="115000"/>
              </a:lnSpc>
              <a:spcBef>
                <a:spcPts val="1656"/>
              </a:spcBef>
              <a:buClr>
                <a:srgbClr val="345796"/>
              </a:buClr>
            </a:pPr>
            <a:r>
              <a:rPr lang="fr-FR" sz="2300" i="1" kern="0" dirty="0">
                <a:solidFill>
                  <a:srgbClr val="345796"/>
                </a:solidFill>
                <a:sym typeface="Calibri"/>
              </a:rPr>
              <a:t>Citation de Leibniz à Goldbach en 1712 : la musique se révèle être « un exercice d’arithmétique secrète et celui qui s’y livre ignore qu’il manie des nombres »</a:t>
            </a:r>
          </a:p>
          <a:p>
            <a:pPr marL="78859" defTabSz="946313">
              <a:lnSpc>
                <a:spcPct val="115000"/>
              </a:lnSpc>
              <a:spcBef>
                <a:spcPts val="1656"/>
              </a:spcBef>
              <a:buClr>
                <a:srgbClr val="345796"/>
              </a:buClr>
            </a:pPr>
            <a:r>
              <a:rPr lang="fr-FR" sz="2500" b="1" kern="0" dirty="0">
                <a:solidFill>
                  <a:srgbClr val="345796"/>
                </a:solidFill>
                <a:sym typeface="Calibri"/>
              </a:rPr>
              <a:t>Gammes musicales</a:t>
            </a:r>
          </a:p>
          <a:p>
            <a:pPr lvl="0">
              <a:lnSpc>
                <a:spcPct val="100000"/>
              </a:lnSpc>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24</a:t>
            </a:fld>
            <a:endParaRPr lang="fr-FR"/>
          </a:p>
        </p:txBody>
      </p:sp>
    </p:spTree>
    <p:extLst>
      <p:ext uri="{BB962C8B-B14F-4D97-AF65-F5344CB8AC3E}">
        <p14:creationId xmlns:p14="http://schemas.microsoft.com/office/powerpoint/2010/main" val="321895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Version non définitive… celle qui a été présentée au CSP</a:t>
            </a: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25</a:t>
            </a:fld>
            <a:endParaRPr lang="fr-FR"/>
          </a:p>
        </p:txBody>
      </p:sp>
    </p:spTree>
    <p:extLst>
      <p:ext uri="{BB962C8B-B14F-4D97-AF65-F5344CB8AC3E}">
        <p14:creationId xmlns:p14="http://schemas.microsoft.com/office/powerpoint/2010/main" val="1539505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26</a:t>
            </a:fld>
            <a:endParaRPr lang="fr-FR"/>
          </a:p>
        </p:txBody>
      </p:sp>
    </p:spTree>
    <p:extLst>
      <p:ext uri="{BB962C8B-B14F-4D97-AF65-F5344CB8AC3E}">
        <p14:creationId xmlns:p14="http://schemas.microsoft.com/office/powerpoint/2010/main" val="420644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2250" y="725488"/>
            <a:ext cx="6445250" cy="3625850"/>
          </a:xfrm>
        </p:spPr>
      </p:sp>
      <p:sp>
        <p:nvSpPr>
          <p:cNvPr id="3" name="Espace réservé des notes 2"/>
          <p:cNvSpPr>
            <a:spLocks noGrp="1"/>
          </p:cNvSpPr>
          <p:nvPr>
            <p:ph type="body" idx="1"/>
          </p:nvPr>
        </p:nvSpPr>
        <p:spPr/>
        <p:txBody>
          <a:bodyPr/>
          <a:lstStyle/>
          <a:p>
            <a:r>
              <a:rPr lang="fr-FR" dirty="0"/>
              <a:t>Choix manière à donner leur chance aussi bien à un élève plutôt littéraire qu’à un plutôt scientifique, mais aussi à un qui aurait eu le cours fait par un enseignant plutôt biologiste, physicien ou mathématicien</a:t>
            </a:r>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27</a:t>
            </a:fld>
            <a:endParaRPr lang="fr-FR"/>
          </a:p>
        </p:txBody>
      </p:sp>
    </p:spTree>
    <p:extLst>
      <p:ext uri="{BB962C8B-B14F-4D97-AF65-F5344CB8AC3E}">
        <p14:creationId xmlns:p14="http://schemas.microsoft.com/office/powerpoint/2010/main" val="1547534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28</a:t>
            </a:fld>
            <a:endParaRPr lang="fr-FR"/>
          </a:p>
        </p:txBody>
      </p:sp>
    </p:spTree>
    <p:extLst>
      <p:ext uri="{BB962C8B-B14F-4D97-AF65-F5344CB8AC3E}">
        <p14:creationId xmlns:p14="http://schemas.microsoft.com/office/powerpoint/2010/main" val="732990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29</a:t>
            </a:fld>
            <a:endParaRPr lang="fr-FR"/>
          </a:p>
        </p:txBody>
      </p:sp>
    </p:spTree>
    <p:extLst>
      <p:ext uri="{BB962C8B-B14F-4D97-AF65-F5344CB8AC3E}">
        <p14:creationId xmlns:p14="http://schemas.microsoft.com/office/powerpoint/2010/main" val="390706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3</a:t>
            </a:fld>
            <a:endParaRPr lang="fr-FR"/>
          </a:p>
        </p:txBody>
      </p:sp>
    </p:spTree>
    <p:extLst>
      <p:ext uri="{BB962C8B-B14F-4D97-AF65-F5344CB8AC3E}">
        <p14:creationId xmlns:p14="http://schemas.microsoft.com/office/powerpoint/2010/main" val="587104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30</a:t>
            </a:fld>
            <a:endParaRPr lang="fr-FR"/>
          </a:p>
        </p:txBody>
      </p:sp>
    </p:spTree>
    <p:extLst>
      <p:ext uri="{BB962C8B-B14F-4D97-AF65-F5344CB8AC3E}">
        <p14:creationId xmlns:p14="http://schemas.microsoft.com/office/powerpoint/2010/main" val="19173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31</a:t>
            </a:fld>
            <a:endParaRPr lang="fr-FR"/>
          </a:p>
        </p:txBody>
      </p:sp>
    </p:spTree>
    <p:extLst>
      <p:ext uri="{BB962C8B-B14F-4D97-AF65-F5344CB8AC3E}">
        <p14:creationId xmlns:p14="http://schemas.microsoft.com/office/powerpoint/2010/main" val="3315362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222250" y="725488"/>
            <a:ext cx="6445250" cy="36258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8975" y="4593749"/>
            <a:ext cx="5511800" cy="4351973"/>
          </a:xfrm>
          <a:prstGeom prst="rect">
            <a:avLst/>
          </a:prstGeom>
        </p:spPr>
        <p:txBody>
          <a:bodyPr spcFirstLastPara="1" wrap="square" lIns="94616" tIns="94616" rIns="94616" bIns="94616" anchor="t" anchorCtr="0">
            <a:noAutofit/>
          </a:bodyPr>
          <a:lstStyle/>
          <a:p>
            <a:endParaRPr dirty="0"/>
          </a:p>
        </p:txBody>
      </p:sp>
    </p:spTree>
    <p:extLst>
      <p:ext uri="{BB962C8B-B14F-4D97-AF65-F5344CB8AC3E}">
        <p14:creationId xmlns:p14="http://schemas.microsoft.com/office/powerpoint/2010/main" val="3828495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22250" y="725488"/>
            <a:ext cx="6445250" cy="36258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8975" y="4593749"/>
            <a:ext cx="5511800" cy="4351973"/>
          </a:xfrm>
          <a:prstGeom prst="rect">
            <a:avLst/>
          </a:prstGeom>
        </p:spPr>
        <p:txBody>
          <a:bodyPr spcFirstLastPara="1" wrap="square" lIns="94616" tIns="94616" rIns="94616" bIns="94616" anchor="t" anchorCtr="0">
            <a:noAutofit/>
          </a:bodyPr>
          <a:lstStyle/>
          <a:p>
            <a:endParaRPr dirty="0"/>
          </a:p>
        </p:txBody>
      </p:sp>
    </p:spTree>
    <p:extLst>
      <p:ext uri="{BB962C8B-B14F-4D97-AF65-F5344CB8AC3E}">
        <p14:creationId xmlns:p14="http://schemas.microsoft.com/office/powerpoint/2010/main" val="68368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6313">
              <a:defRPr/>
            </a:pPr>
            <a:r>
              <a:rPr lang="fr-FR" dirty="0"/>
              <a:t>Les exemples sont</a:t>
            </a:r>
            <a:r>
              <a:rPr lang="fr-FR" baseline="0" dirty="0"/>
              <a:t> tirés des exercices zéro bientôt en ligne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34</a:t>
            </a:fld>
            <a:endParaRPr lang="fr-FR"/>
          </a:p>
        </p:txBody>
      </p:sp>
    </p:spTree>
    <p:extLst>
      <p:ext uri="{BB962C8B-B14F-4D97-AF65-F5344CB8AC3E}">
        <p14:creationId xmlns:p14="http://schemas.microsoft.com/office/powerpoint/2010/main" val="2684296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6313">
              <a:defRPr/>
            </a:pPr>
            <a:r>
              <a:rPr lang="fr-FR" dirty="0"/>
              <a:t>Les exemples sont</a:t>
            </a:r>
            <a:r>
              <a:rPr lang="fr-FR" baseline="0" dirty="0"/>
              <a:t> tirés des exercices zéro bientôt en ligne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35</a:t>
            </a:fld>
            <a:endParaRPr lang="fr-FR"/>
          </a:p>
        </p:txBody>
      </p:sp>
    </p:spTree>
    <p:extLst>
      <p:ext uri="{BB962C8B-B14F-4D97-AF65-F5344CB8AC3E}">
        <p14:creationId xmlns:p14="http://schemas.microsoft.com/office/powerpoint/2010/main" val="1708039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46313">
              <a:defRPr/>
            </a:pPr>
            <a:r>
              <a:rPr lang="fr-FR" dirty="0"/>
              <a:t>Les exemples sont</a:t>
            </a:r>
            <a:r>
              <a:rPr lang="fr-FR" baseline="0" dirty="0"/>
              <a:t> tirés des exercices zéro bientôt en ligne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36</a:t>
            </a:fld>
            <a:endParaRPr lang="fr-FR"/>
          </a:p>
        </p:txBody>
      </p:sp>
    </p:spTree>
    <p:extLst>
      <p:ext uri="{BB962C8B-B14F-4D97-AF65-F5344CB8AC3E}">
        <p14:creationId xmlns:p14="http://schemas.microsoft.com/office/powerpoint/2010/main" val="2698709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37</a:t>
            </a:fld>
            <a:endParaRPr lang="fr-FR"/>
          </a:p>
        </p:txBody>
      </p:sp>
    </p:spTree>
    <p:extLst>
      <p:ext uri="{BB962C8B-B14F-4D97-AF65-F5344CB8AC3E}">
        <p14:creationId xmlns:p14="http://schemas.microsoft.com/office/powerpoint/2010/main" val="2574915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38</a:t>
            </a:fld>
            <a:endParaRPr lang="fr-FR"/>
          </a:p>
        </p:txBody>
      </p:sp>
    </p:spTree>
    <p:extLst>
      <p:ext uri="{BB962C8B-B14F-4D97-AF65-F5344CB8AC3E}">
        <p14:creationId xmlns:p14="http://schemas.microsoft.com/office/powerpoint/2010/main" val="3625606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39</a:t>
            </a:fld>
            <a:endParaRPr lang="fr-FR"/>
          </a:p>
        </p:txBody>
      </p:sp>
    </p:spTree>
    <p:extLst>
      <p:ext uri="{BB962C8B-B14F-4D97-AF65-F5344CB8AC3E}">
        <p14:creationId xmlns:p14="http://schemas.microsoft.com/office/powerpoint/2010/main" val="86447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a:t>
            </a:fld>
            <a:endParaRPr lang="fr-FR"/>
          </a:p>
        </p:txBody>
      </p:sp>
    </p:spTree>
    <p:extLst>
      <p:ext uri="{BB962C8B-B14F-4D97-AF65-F5344CB8AC3E}">
        <p14:creationId xmlns:p14="http://schemas.microsoft.com/office/powerpoint/2010/main" val="2928963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40</a:t>
            </a:fld>
            <a:endParaRPr lang="fr-FR"/>
          </a:p>
        </p:txBody>
      </p:sp>
    </p:spTree>
    <p:extLst>
      <p:ext uri="{BB962C8B-B14F-4D97-AF65-F5344CB8AC3E}">
        <p14:creationId xmlns:p14="http://schemas.microsoft.com/office/powerpoint/2010/main" val="2570413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Regroupement des établissements par 2 ou 3, On met ensemble des lycées dont les types d’organisation prévus sont comparables</a:t>
            </a: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41</a:t>
            </a:fld>
            <a:endParaRPr lang="fr-FR"/>
          </a:p>
        </p:txBody>
      </p:sp>
    </p:spTree>
    <p:extLst>
      <p:ext uri="{BB962C8B-B14F-4D97-AF65-F5344CB8AC3E}">
        <p14:creationId xmlns:p14="http://schemas.microsoft.com/office/powerpoint/2010/main" val="2547970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Expérience au sens large du terme en tant que « </a:t>
            </a:r>
            <a:r>
              <a:rPr lang="fr-FR" dirty="0" err="1"/>
              <a:t>procédure</a:t>
            </a:r>
            <a:r>
              <a:rPr lang="fr-FR" dirty="0"/>
              <a:t> </a:t>
            </a:r>
            <a:r>
              <a:rPr lang="fr-FR" dirty="0" err="1"/>
              <a:t>organisée</a:t>
            </a:r>
            <a:r>
              <a:rPr lang="fr-FR" dirty="0"/>
              <a:t> d'acquisition d'informations qui comporte, dans la perspective d'un objectif exprimé, une confrontation avec la </a:t>
            </a:r>
            <a:r>
              <a:rPr lang="fr-FR" dirty="0" err="1"/>
              <a:t>réalite</a:t>
            </a:r>
            <a:r>
              <a:rPr lang="fr-FR" dirty="0"/>
              <a:t>́ » (</a:t>
            </a:r>
            <a:r>
              <a:rPr lang="fr-FR" dirty="0" err="1"/>
              <a:t>Coquidé</a:t>
            </a:r>
            <a:r>
              <a:rPr lang="fr-FR" dirty="0"/>
              <a:t>, M. (2003). Face à l’expérimental scolaire. In </a:t>
            </a:r>
            <a:r>
              <a:rPr lang="fr-FR" i="1" dirty="0"/>
              <a:t>Education, formation : nouvelles questions, nouveaux métiers (</a:t>
            </a:r>
            <a:r>
              <a:rPr lang="fr-FR" i="1" dirty="0" err="1"/>
              <a:t>Dir</a:t>
            </a:r>
            <a:r>
              <a:rPr lang="fr-FR" i="1" dirty="0"/>
              <a:t>. J.P. Astolfi)</a:t>
            </a:r>
            <a:r>
              <a:rPr lang="fr-FR" dirty="0"/>
              <a:t> (p. 153‑180). Paris: ESF)</a:t>
            </a:r>
          </a:p>
          <a:p>
            <a:endParaRPr lang="fr-FR" dirty="0"/>
          </a:p>
          <a:p>
            <a:pPr defTabSz="946313">
              <a:defRPr/>
            </a:pPr>
            <a:r>
              <a:rPr lang="fr-FR" b="1" dirty="0"/>
              <a:t>Maths : </a:t>
            </a:r>
            <a:r>
              <a:rPr lang="fr-FR" dirty="0"/>
              <a:t>Il se prête au traitement statistique de données issues de mesures et à l’utilisation d’outils numériques (tableur, logiciel de programmation). Ce projet permet d’introduire la notion de corrélation, la régression linéaire, la méthode des moindres carrés.</a:t>
            </a:r>
          </a:p>
          <a:p>
            <a:endParaRPr lang="fr-FR" dirty="0"/>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42</a:t>
            </a:fld>
            <a:endParaRPr lang="fr-FR"/>
          </a:p>
        </p:txBody>
      </p:sp>
    </p:spTree>
    <p:extLst>
      <p:ext uri="{BB962C8B-B14F-4D97-AF65-F5344CB8AC3E}">
        <p14:creationId xmlns:p14="http://schemas.microsoft.com/office/powerpoint/2010/main" val="1127826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Ressource PNF</a:t>
            </a: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43</a:t>
            </a:fld>
            <a:endParaRPr lang="fr-FR"/>
          </a:p>
        </p:txBody>
      </p:sp>
    </p:spTree>
    <p:extLst>
      <p:ext uri="{BB962C8B-B14F-4D97-AF65-F5344CB8AC3E}">
        <p14:creationId xmlns:p14="http://schemas.microsoft.com/office/powerpoint/2010/main" val="262355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44</a:t>
            </a:fld>
            <a:endParaRPr lang="fr-FR"/>
          </a:p>
        </p:txBody>
      </p:sp>
    </p:spTree>
    <p:extLst>
      <p:ext uri="{BB962C8B-B14F-4D97-AF65-F5344CB8AC3E}">
        <p14:creationId xmlns:p14="http://schemas.microsoft.com/office/powerpoint/2010/main" val="1597583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45</a:t>
            </a:fld>
            <a:endParaRPr lang="fr-FR"/>
          </a:p>
        </p:txBody>
      </p:sp>
    </p:spTree>
    <p:extLst>
      <p:ext uri="{BB962C8B-B14F-4D97-AF65-F5344CB8AC3E}">
        <p14:creationId xmlns:p14="http://schemas.microsoft.com/office/powerpoint/2010/main" val="1753863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46</a:t>
            </a:fld>
            <a:endParaRPr lang="fr-FR"/>
          </a:p>
        </p:txBody>
      </p:sp>
    </p:spTree>
    <p:extLst>
      <p:ext uri="{BB962C8B-B14F-4D97-AF65-F5344CB8AC3E}">
        <p14:creationId xmlns:p14="http://schemas.microsoft.com/office/powerpoint/2010/main" val="10018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47</a:t>
            </a:fld>
            <a:endParaRPr lang="fr-FR"/>
          </a:p>
        </p:txBody>
      </p:sp>
    </p:spTree>
    <p:extLst>
      <p:ext uri="{BB962C8B-B14F-4D97-AF65-F5344CB8AC3E}">
        <p14:creationId xmlns:p14="http://schemas.microsoft.com/office/powerpoint/2010/main" val="599401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65000 lignes dans la base donc traitement obligatoire… tableau croisés dynamiques</a:t>
            </a:r>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48</a:t>
            </a:fld>
            <a:endParaRPr lang="fr-FR"/>
          </a:p>
        </p:txBody>
      </p:sp>
    </p:spTree>
    <p:extLst>
      <p:ext uri="{BB962C8B-B14F-4D97-AF65-F5344CB8AC3E}">
        <p14:creationId xmlns:p14="http://schemas.microsoft.com/office/powerpoint/2010/main" val="2735546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49</a:t>
            </a:fld>
            <a:endParaRPr lang="fr-FR"/>
          </a:p>
        </p:txBody>
      </p:sp>
    </p:spTree>
    <p:extLst>
      <p:ext uri="{BB962C8B-B14F-4D97-AF65-F5344CB8AC3E}">
        <p14:creationId xmlns:p14="http://schemas.microsoft.com/office/powerpoint/2010/main" val="72320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5</a:t>
            </a:fld>
            <a:endParaRPr lang="fr-FR"/>
          </a:p>
        </p:txBody>
      </p:sp>
    </p:spTree>
    <p:extLst>
      <p:ext uri="{BB962C8B-B14F-4D97-AF65-F5344CB8AC3E}">
        <p14:creationId xmlns:p14="http://schemas.microsoft.com/office/powerpoint/2010/main" val="2623697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t>50</a:t>
            </a:fld>
            <a:endParaRPr lang="fr-FR"/>
          </a:p>
        </p:txBody>
      </p:sp>
    </p:spTree>
    <p:extLst>
      <p:ext uri="{BB962C8B-B14F-4D97-AF65-F5344CB8AC3E}">
        <p14:creationId xmlns:p14="http://schemas.microsoft.com/office/powerpoint/2010/main" val="305809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6</a:t>
            </a:fld>
            <a:endParaRPr lang="fr-FR"/>
          </a:p>
        </p:txBody>
      </p:sp>
    </p:spTree>
    <p:extLst>
      <p:ext uri="{BB962C8B-B14F-4D97-AF65-F5344CB8AC3E}">
        <p14:creationId xmlns:p14="http://schemas.microsoft.com/office/powerpoint/2010/main" val="256490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7</a:t>
            </a:fld>
            <a:endParaRPr lang="fr-FR"/>
          </a:p>
        </p:txBody>
      </p:sp>
    </p:spTree>
    <p:extLst>
      <p:ext uri="{BB962C8B-B14F-4D97-AF65-F5344CB8AC3E}">
        <p14:creationId xmlns:p14="http://schemas.microsoft.com/office/powerpoint/2010/main" val="23698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E5A889D-FE0C-4867-989C-691A75C1D8C7}" type="slidenum">
              <a:rPr lang="fr-FR" smtClean="0"/>
              <a:t>8</a:t>
            </a:fld>
            <a:endParaRPr lang="fr-FR"/>
          </a:p>
        </p:txBody>
      </p:sp>
    </p:spTree>
    <p:extLst>
      <p:ext uri="{BB962C8B-B14F-4D97-AF65-F5344CB8AC3E}">
        <p14:creationId xmlns:p14="http://schemas.microsoft.com/office/powerpoint/2010/main" val="275879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objectifs majeurs de cet enseignement … </a:t>
            </a:r>
            <a:r>
              <a:rPr lang="fr-FR" u="sng" dirty="0"/>
              <a:t>à ne jamais perdre de vue</a:t>
            </a:r>
          </a:p>
        </p:txBody>
      </p:sp>
      <p:sp>
        <p:nvSpPr>
          <p:cNvPr id="4" name="Espace réservé du numéro de diapositive 3"/>
          <p:cNvSpPr>
            <a:spLocks noGrp="1"/>
          </p:cNvSpPr>
          <p:nvPr>
            <p:ph type="sldNum" sz="quarter" idx="5"/>
          </p:nvPr>
        </p:nvSpPr>
        <p:spPr/>
        <p:txBody>
          <a:bodyPr/>
          <a:lstStyle/>
          <a:p>
            <a:fld id="{8B745E1C-6A88-A444-B214-3C1E72C60156}" type="slidenum">
              <a:rPr lang="fr-FR" smtClean="0"/>
              <a:t>9</a:t>
            </a:fld>
            <a:endParaRPr lang="fr-FR"/>
          </a:p>
        </p:txBody>
      </p:sp>
    </p:spTree>
    <p:extLst>
      <p:ext uri="{BB962C8B-B14F-4D97-AF65-F5344CB8AC3E}">
        <p14:creationId xmlns:p14="http://schemas.microsoft.com/office/powerpoint/2010/main" val="103362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3422ED9-700F-43C6-B6FC-49A98DBFBD0D}"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22964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4E7AB0B-1A8F-4176-BDE4-7842E5FF368A}"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28940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F44E4C9-B01B-4A06-A911-950C5DECE659}"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630353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585D3F7-BE80-4E73-9B32-89D6689BE7BB}"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39380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E1CE7B-D513-4ACB-8038-EA26E40E5496}"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63794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D95E9D2-F504-4EE0-AE25-8FFA28A518B4}"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11433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3D2405F-88A4-481E-BF7D-B14DF1B387F7}" type="datetime1">
              <a:rPr lang="fr-FR" smtClean="0"/>
              <a:t>14/02/2020</a:t>
            </a:fld>
            <a:endParaRPr lang="fr-FR"/>
          </a:p>
        </p:txBody>
      </p:sp>
      <p:sp>
        <p:nvSpPr>
          <p:cNvPr id="6" name="Footer Placeholder 5"/>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2156598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DA16B43-230F-4C30-95FE-7234B143434B}" type="datetime1">
              <a:rPr lang="fr-FR" smtClean="0"/>
              <a:t>14/02/2020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272706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D241252-0AB9-458C-824C-9CF7A9A9EBC0}" type="datetime1">
              <a:rPr lang="fr-FR" smtClean="0"/>
              <a:t>14/02/2020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1013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0209B-C3DF-427D-BC69-83FA688DD777}" type="datetime1">
              <a:rPr lang="fr-FR" smtClean="0"/>
              <a:t>14/02/2020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04457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541C408-42D3-4C5F-B30B-74F9FE9C191C}" type="datetime1">
              <a:rPr lang="fr-FR" smtClean="0"/>
              <a:t>14/02/2020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8908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51C809-E525-4E44-A3B7-5BF9BF1FDC0B}"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506728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F7979AA-8F5F-4148-9467-2A21BEF45E6F}" type="datetime1">
              <a:rPr lang="fr-FR" smtClean="0"/>
              <a:t>14/02/2020</a:t>
            </a:fld>
            <a:endParaRPr lang="fr-F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967770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35AB3AC-55B5-4543-83F7-0B15CA7183E7}"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693350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DB1527E-6415-4394-962E-4CEE4E0706CE}"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3E351A-E8D9-4E45-B713-72F3863605DA}"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495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AF36F67-6063-468F-B6AE-12F51B8B574F}" type="datetime1">
              <a:rPr lang="fr-FR" smtClean="0"/>
              <a:t>14/02/2020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2595755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DF9442CA-42FA-419F-B0A3-ECEDB66A240F}" type="datetime1">
              <a:rPr lang="fr-FR" smtClean="0"/>
              <a:t>14/02/2020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6489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549A547D-779F-45FF-AA44-EE72505FB43C}" type="datetime1">
              <a:rPr lang="fr-FR" smtClean="0"/>
              <a:t>14/02/2020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633947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A1EA4D8-D2BE-4925-83A1-CF319520691F}"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28430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692A172-8775-40FE-A9C7-196E7722E916}"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73610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7A2F39A-1FD1-4CE3-A906-0B6DF8CF2688}" type="datetime1">
              <a:rPr lang="fr-FR" smtClean="0"/>
              <a:t>14/02/2020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29884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2E0671-DC36-4A93-9591-0BC3BE608909}" type="datetime1">
              <a:rPr lang="fr-FR" smtClean="0"/>
              <a:t>14/02/2020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185519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2EA4BC8-A978-40BC-B0FD-DE3CB3D75172}" type="datetime1">
              <a:rPr lang="fr-FR" smtClean="0"/>
              <a:t>14/02/2020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03E351A-E8D9-4E45-B713-72F3863605DA}"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22050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D17FEF-2793-43D7-931A-C4466AB98B8E}" type="datetime1">
              <a:rPr lang="fr-FR" smtClean="0"/>
              <a:t>14/02/2020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03E351A-E8D9-4E45-B713-72F3863605DA}"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69030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FD56D-EEAC-4FFA-9DF0-C4BC5EF1CB1C}" type="datetime1">
              <a:rPr lang="fr-FR" smtClean="0"/>
              <a:t>14/02/2020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71332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0B2AD7A-2A3E-47CD-BF62-8C6C6FCB5531}" type="datetime1">
              <a:rPr lang="fr-FR" smtClean="0"/>
              <a:t>14/02/2020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317024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6CAFE13-63EB-49A7-A9DB-F8153CAE0F27}" type="datetime1">
              <a:rPr lang="fr-FR" smtClean="0"/>
              <a:t>14/02/2020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03E351A-E8D9-4E45-B713-72F3863605DA}" type="slidenum">
              <a:rPr lang="fr-FR" smtClean="0"/>
              <a:t>‹N°›</a:t>
            </a:fld>
            <a:endParaRPr lang="fr-FR"/>
          </a:p>
        </p:txBody>
      </p:sp>
    </p:spTree>
    <p:extLst>
      <p:ext uri="{BB962C8B-B14F-4D97-AF65-F5344CB8AC3E}">
        <p14:creationId xmlns:p14="http://schemas.microsoft.com/office/powerpoint/2010/main" val="41097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5AA6179-52F4-4F2B-9574-5619BA592B38}" type="datetime1">
              <a:rPr lang="fr-FR" smtClean="0"/>
              <a:t>14/02/2020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03E351A-E8D9-4E45-B713-72F3863605DA}" type="slidenum">
              <a:rPr lang="fr-FR" smtClean="0"/>
              <a:t>‹N°›</a:t>
            </a:fld>
            <a:endParaRPr lang="fr-FR"/>
          </a:p>
        </p:txBody>
      </p:sp>
    </p:spTree>
    <p:extLst>
      <p:ext uri="{BB962C8B-B14F-4D97-AF65-F5344CB8AC3E}">
        <p14:creationId xmlns:p14="http://schemas.microsoft.com/office/powerpoint/2010/main" val="27579550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A64D33F-9052-4DE6-8CF1-8BADBA20FB76}" type="datetime1">
              <a:rPr lang="fr-FR" smtClean="0"/>
              <a:t>14/02/2020</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03E351A-E8D9-4E45-B713-72F3863605DA}" type="slidenum">
              <a:rPr lang="fr-FR" smtClean="0"/>
              <a:t>‹N°›</a:t>
            </a:fld>
            <a:endParaRPr lang="fr-FR"/>
          </a:p>
        </p:txBody>
      </p:sp>
    </p:spTree>
    <p:extLst>
      <p:ext uri="{BB962C8B-B14F-4D97-AF65-F5344CB8AC3E}">
        <p14:creationId xmlns:p14="http://schemas.microsoft.com/office/powerpoint/2010/main" val="21000511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7AFC1D-3851-B14C-916C-D23C74217234}"/>
              </a:ext>
            </a:extLst>
          </p:cNvPr>
          <p:cNvSpPr>
            <a:spLocks noGrp="1"/>
          </p:cNvSpPr>
          <p:nvPr>
            <p:ph type="title"/>
          </p:nvPr>
        </p:nvSpPr>
        <p:spPr/>
        <p:txBody>
          <a:bodyPr/>
          <a:lstStyle/>
          <a:p>
            <a:r>
              <a:rPr lang="fr-FR" dirty="0"/>
              <a:t>L’enseignement scientifique du tronc commun du cycle terminal</a:t>
            </a:r>
          </a:p>
        </p:txBody>
      </p:sp>
      <p:sp>
        <p:nvSpPr>
          <p:cNvPr id="3" name="Espace réservé du texte 2">
            <a:extLst>
              <a:ext uri="{FF2B5EF4-FFF2-40B4-BE49-F238E27FC236}">
                <a16:creationId xmlns:a16="http://schemas.microsoft.com/office/drawing/2014/main" xmlns="" id="{230A842B-3FE2-4A44-9622-04E4FCD5D77A}"/>
              </a:ext>
            </a:extLst>
          </p:cNvPr>
          <p:cNvSpPr>
            <a:spLocks noGrp="1"/>
          </p:cNvSpPr>
          <p:nvPr>
            <p:ph type="body" idx="1"/>
          </p:nvPr>
        </p:nvSpPr>
        <p:spPr/>
        <p:txBody>
          <a:bodyPr/>
          <a:lstStyle/>
          <a:p>
            <a:r>
              <a:rPr lang="fr-FR" dirty="0"/>
              <a:t>Présentation générale classe de première</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1</a:t>
            </a:fld>
            <a:endParaRPr lang="fr-FR"/>
          </a:p>
        </p:txBody>
      </p:sp>
    </p:spTree>
    <p:extLst>
      <p:ext uri="{BB962C8B-B14F-4D97-AF65-F5344CB8AC3E}">
        <p14:creationId xmlns:p14="http://schemas.microsoft.com/office/powerpoint/2010/main" val="200940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Présentation générale du programme</a:t>
            </a:r>
            <a:br>
              <a:rPr lang="fr-FR" dirty="0"/>
            </a:br>
            <a:endParaRPr lang="fr-FR" dirty="0"/>
          </a:p>
        </p:txBody>
      </p:sp>
      <p:sp>
        <p:nvSpPr>
          <p:cNvPr id="5" name="Espace réservé du texte 4"/>
          <p:cNvSpPr>
            <a:spLocks noGrp="1"/>
          </p:cNvSpPr>
          <p:nvPr>
            <p:ph type="body" idx="1"/>
          </p:nvPr>
        </p:nvSpPr>
        <p:spPr/>
        <p:txBody>
          <a:bodyPr/>
          <a:lstStyle/>
          <a:p>
            <a:r>
              <a:rPr lang="fr-FR" dirty="0"/>
              <a:t>Philosophie, thèmes, enjeux pour le baccalauréat…</a:t>
            </a:r>
          </a:p>
        </p:txBody>
      </p:sp>
      <p:sp>
        <p:nvSpPr>
          <p:cNvPr id="6" name="Espace réservé du numéro de diapositive 5"/>
          <p:cNvSpPr>
            <a:spLocks noGrp="1"/>
          </p:cNvSpPr>
          <p:nvPr>
            <p:ph type="sldNum" sz="quarter" idx="12"/>
          </p:nvPr>
        </p:nvSpPr>
        <p:spPr/>
        <p:txBody>
          <a:bodyPr/>
          <a:lstStyle/>
          <a:p>
            <a:fld id="{003E351A-E8D9-4E45-B713-72F3863605DA}" type="slidenum">
              <a:rPr lang="fr-FR" smtClean="0"/>
              <a:t>10</a:t>
            </a:fld>
            <a:endParaRPr lang="fr-FR"/>
          </a:p>
        </p:txBody>
      </p:sp>
    </p:spTree>
    <p:extLst>
      <p:ext uri="{BB962C8B-B14F-4D97-AF65-F5344CB8AC3E}">
        <p14:creationId xmlns:p14="http://schemas.microsoft.com/office/powerpoint/2010/main" val="425893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0C7312-E053-9044-82F1-001EB955D24F}"/>
              </a:ext>
            </a:extLst>
          </p:cNvPr>
          <p:cNvSpPr>
            <a:spLocks noGrp="1"/>
          </p:cNvSpPr>
          <p:nvPr>
            <p:ph type="title"/>
          </p:nvPr>
        </p:nvSpPr>
        <p:spPr>
          <a:xfrm>
            <a:off x="2216723" y="147337"/>
            <a:ext cx="8911687" cy="1280890"/>
          </a:xfrm>
        </p:spPr>
        <p:txBody>
          <a:bodyPr>
            <a:normAutofit/>
          </a:bodyPr>
          <a:lstStyle/>
          <a:p>
            <a:r>
              <a:rPr lang="fr-FR" sz="2800" dirty="0"/>
              <a:t>L’écriture du programme</a:t>
            </a:r>
          </a:p>
        </p:txBody>
      </p:sp>
      <p:sp>
        <p:nvSpPr>
          <p:cNvPr id="3" name="Espace réservé du contenu 2">
            <a:extLst>
              <a:ext uri="{FF2B5EF4-FFF2-40B4-BE49-F238E27FC236}">
                <a16:creationId xmlns:a16="http://schemas.microsoft.com/office/drawing/2014/main" xmlns="" id="{8BE7B842-5D16-B94A-A9EA-BABECF553E26}"/>
              </a:ext>
            </a:extLst>
          </p:cNvPr>
          <p:cNvSpPr>
            <a:spLocks noGrp="1"/>
          </p:cNvSpPr>
          <p:nvPr>
            <p:ph idx="1"/>
          </p:nvPr>
        </p:nvSpPr>
        <p:spPr>
          <a:xfrm>
            <a:off x="1311579" y="607486"/>
            <a:ext cx="10286162" cy="2250831"/>
          </a:xfrm>
        </p:spPr>
        <p:txBody>
          <a:bodyPr>
            <a:noAutofit/>
          </a:bodyPr>
          <a:lstStyle/>
          <a:p>
            <a:r>
              <a:rPr lang="fr-FR" sz="2400" dirty="0"/>
              <a:t>Préambule : prise en compte essentielle de </a:t>
            </a:r>
            <a:r>
              <a:rPr lang="fr-FR" sz="2400" dirty="0">
                <a:solidFill>
                  <a:schemeClr val="accent3">
                    <a:lumMod val="60000"/>
                    <a:lumOff val="40000"/>
                  </a:schemeClr>
                </a:solidFill>
              </a:rPr>
              <a:t>l’état d’esprit</a:t>
            </a:r>
            <a:endParaRPr lang="fr-FR" sz="2400" dirty="0"/>
          </a:p>
          <a:p>
            <a:r>
              <a:rPr lang="fr-FR" sz="2400" dirty="0"/>
              <a:t>Des objectifs généraux de formation = </a:t>
            </a:r>
            <a:r>
              <a:rPr lang="fr-FR" sz="2400" b="1" dirty="0">
                <a:solidFill>
                  <a:schemeClr val="accent3">
                    <a:lumMod val="60000"/>
                    <a:lumOff val="40000"/>
                  </a:schemeClr>
                </a:solidFill>
              </a:rPr>
              <a:t>objectifs d’enseignement</a:t>
            </a:r>
          </a:p>
          <a:p>
            <a:pPr lvl="1"/>
            <a:r>
              <a:rPr lang="fr-FR" sz="1800" b="1" dirty="0">
                <a:solidFill>
                  <a:schemeClr val="tx1"/>
                </a:solidFill>
              </a:rPr>
              <a:t>Comprendre la nature du savoir scientifique et ses méthodes d’élaboration </a:t>
            </a:r>
          </a:p>
          <a:p>
            <a:pPr lvl="1"/>
            <a:r>
              <a:rPr lang="fr-FR" sz="1800" b="1" dirty="0">
                <a:solidFill>
                  <a:schemeClr val="tx1"/>
                </a:solidFill>
              </a:rPr>
              <a:t>Identifier et mettre en œuvre des pratiques scientifiques </a:t>
            </a:r>
          </a:p>
          <a:p>
            <a:pPr lvl="1"/>
            <a:r>
              <a:rPr lang="fr-FR" sz="1800" b="1" dirty="0">
                <a:solidFill>
                  <a:schemeClr val="tx1"/>
                </a:solidFill>
              </a:rPr>
              <a:t>Identifier et comprendre les effets de la science sur les sociétés et sur l’environnement </a:t>
            </a:r>
          </a:p>
          <a:p>
            <a:r>
              <a:rPr lang="fr-FR" sz="2400" dirty="0">
                <a:solidFill>
                  <a:schemeClr val="tx1"/>
                </a:solidFill>
              </a:rPr>
              <a:t>Des suggestions pédagogiques </a:t>
            </a:r>
            <a:r>
              <a:rPr lang="fr-FR" sz="2400" dirty="0">
                <a:solidFill>
                  <a:srgbClr val="649AD6"/>
                </a:solidFill>
              </a:rPr>
              <a:t>qui laissent cependant aux équipes toute liberté pour atteindre les objectifs fixés</a:t>
            </a:r>
          </a:p>
          <a:p>
            <a:pPr lvl="1">
              <a:spcBef>
                <a:spcPts val="0"/>
              </a:spcBef>
            </a:pPr>
            <a:r>
              <a:rPr lang="fr-FR" sz="1800" dirty="0">
                <a:solidFill>
                  <a:schemeClr val="tx1"/>
                </a:solidFill>
              </a:rPr>
              <a:t>Un enseignement en prise avec le réel complexe</a:t>
            </a:r>
          </a:p>
          <a:p>
            <a:pPr lvl="1">
              <a:spcBef>
                <a:spcPts val="0"/>
              </a:spcBef>
            </a:pPr>
            <a:r>
              <a:rPr lang="fr-FR" sz="1800" dirty="0">
                <a:solidFill>
                  <a:schemeClr val="tx1"/>
                </a:solidFill>
              </a:rPr>
              <a:t>Une place particulière pour les mathématiques </a:t>
            </a:r>
          </a:p>
          <a:p>
            <a:pPr lvl="1">
              <a:spcBef>
                <a:spcPts val="0"/>
              </a:spcBef>
            </a:pPr>
            <a:r>
              <a:rPr lang="fr-FR" sz="1800" dirty="0">
                <a:solidFill>
                  <a:schemeClr val="tx1"/>
                </a:solidFill>
              </a:rPr>
              <a:t>Une place réservée à l’observation et l’expérience en laboratoire </a:t>
            </a:r>
          </a:p>
          <a:p>
            <a:pPr lvl="1">
              <a:spcBef>
                <a:spcPts val="0"/>
              </a:spcBef>
            </a:pPr>
            <a:r>
              <a:rPr lang="fr-FR" sz="1800" dirty="0">
                <a:solidFill>
                  <a:schemeClr val="tx1"/>
                </a:solidFill>
              </a:rPr>
              <a:t> Une place importante pour l’histoire raisonnée des sciences </a:t>
            </a:r>
          </a:p>
          <a:p>
            <a:pPr lvl="1">
              <a:spcBef>
                <a:spcPts val="0"/>
              </a:spcBef>
            </a:pPr>
            <a:r>
              <a:rPr lang="fr-FR" sz="1800" dirty="0">
                <a:solidFill>
                  <a:schemeClr val="tx1"/>
                </a:solidFill>
              </a:rPr>
              <a:t>Un usage explicité des outils numériques </a:t>
            </a:r>
          </a:p>
          <a:p>
            <a:r>
              <a:rPr lang="fr-FR" sz="2600" dirty="0">
                <a:solidFill>
                  <a:schemeClr val="tx1"/>
                </a:solidFill>
              </a:rPr>
              <a:t>Des thématiques : objets d’enseignement=</a:t>
            </a:r>
            <a:r>
              <a:rPr lang="fr-FR" sz="2600" b="1" dirty="0">
                <a:solidFill>
                  <a:schemeClr val="accent3">
                    <a:lumMod val="60000"/>
                    <a:lumOff val="40000"/>
                  </a:schemeClr>
                </a:solidFill>
              </a:rPr>
              <a:t> prétextes aux objectifs généraux</a:t>
            </a:r>
          </a:p>
          <a:p>
            <a:endParaRPr lang="fr-FR" sz="2400" b="1" dirty="0">
              <a:solidFill>
                <a:schemeClr val="accent3">
                  <a:lumMod val="60000"/>
                  <a:lumOff val="40000"/>
                </a:schemeClr>
              </a:solidFill>
            </a:endParaRPr>
          </a:p>
        </p:txBody>
      </p:sp>
      <p:sp>
        <p:nvSpPr>
          <p:cNvPr id="6" name="Espace réservé du numéro de diapositive 5">
            <a:extLst>
              <a:ext uri="{FF2B5EF4-FFF2-40B4-BE49-F238E27FC236}">
                <a16:creationId xmlns:a16="http://schemas.microsoft.com/office/drawing/2014/main" xmlns="" id="{825F2784-BAF9-E74A-A96E-B717D3914B65}"/>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24842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844" y="1223499"/>
            <a:ext cx="8005082" cy="4638458"/>
          </a:xfrm>
          <a:prstGeom prst="rect">
            <a:avLst/>
          </a:prstGeom>
        </p:spPr>
      </p:pic>
      <p:sp>
        <p:nvSpPr>
          <p:cNvPr id="5" name="Titre 1">
            <a:extLst>
              <a:ext uri="{FF2B5EF4-FFF2-40B4-BE49-F238E27FC236}">
                <a16:creationId xmlns:a16="http://schemas.microsoft.com/office/drawing/2014/main" xmlns="" id="{0F1F2395-D75A-644D-96E6-AE8CD359BBB5}"/>
              </a:ext>
            </a:extLst>
          </p:cNvPr>
          <p:cNvSpPr txBox="1">
            <a:spLocks/>
          </p:cNvSpPr>
          <p:nvPr/>
        </p:nvSpPr>
        <p:spPr>
          <a:xfrm>
            <a:off x="2054082" y="257869"/>
            <a:ext cx="8911687" cy="700598"/>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a:t>La structure en thèmes et sous-thèmes</a:t>
            </a:r>
            <a:endParaRPr lang="fr-FR" b="1" dirty="0"/>
          </a:p>
        </p:txBody>
      </p:sp>
      <p:sp>
        <p:nvSpPr>
          <p:cNvPr id="6" name="Rectangle 5"/>
          <p:cNvSpPr/>
          <p:nvPr/>
        </p:nvSpPr>
        <p:spPr>
          <a:xfrm>
            <a:off x="321127" y="1375006"/>
            <a:ext cx="3467101" cy="923330"/>
          </a:xfrm>
          <a:prstGeom prst="rect">
            <a:avLst/>
          </a:prstGeom>
          <a:solidFill>
            <a:schemeClr val="bg1">
              <a:lumMod val="85000"/>
            </a:schemeClr>
          </a:solidFill>
        </p:spPr>
        <p:txBody>
          <a:bodyPr wrap="square">
            <a:spAutoFit/>
          </a:bodyPr>
          <a:lstStyle/>
          <a:p>
            <a:pPr>
              <a:lnSpc>
                <a:spcPct val="100000"/>
              </a:lnSpc>
            </a:pPr>
            <a:r>
              <a:rPr lang="fr-FR" b="1" dirty="0">
                <a:solidFill>
                  <a:schemeClr val="accent3">
                    <a:lumMod val="60000"/>
                    <a:lumOff val="40000"/>
                  </a:schemeClr>
                </a:solidFill>
              </a:rPr>
              <a:t>Un chapeau </a:t>
            </a:r>
            <a:r>
              <a:rPr lang="fr-FR" dirty="0"/>
              <a:t>donnant un sens général dans un contexte plus large.</a:t>
            </a:r>
          </a:p>
        </p:txBody>
      </p:sp>
      <p:sp>
        <p:nvSpPr>
          <p:cNvPr id="7" name="Flèche droite 6"/>
          <p:cNvSpPr/>
          <p:nvPr/>
        </p:nvSpPr>
        <p:spPr>
          <a:xfrm>
            <a:off x="3706586" y="1959429"/>
            <a:ext cx="261258" cy="21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70114" y="2711100"/>
            <a:ext cx="3467101" cy="923330"/>
          </a:xfrm>
          <a:prstGeom prst="rect">
            <a:avLst/>
          </a:prstGeom>
          <a:solidFill>
            <a:schemeClr val="bg1">
              <a:lumMod val="85000"/>
            </a:schemeClr>
          </a:solidFill>
        </p:spPr>
        <p:txBody>
          <a:bodyPr wrap="square">
            <a:spAutoFit/>
          </a:bodyPr>
          <a:lstStyle/>
          <a:p>
            <a:pPr>
              <a:lnSpc>
                <a:spcPct val="100000"/>
              </a:lnSpc>
            </a:pPr>
            <a:r>
              <a:rPr lang="fr-FR" dirty="0"/>
              <a:t>Des pistes … on attend </a:t>
            </a:r>
            <a:r>
              <a:rPr lang="fr-FR" b="1" dirty="0">
                <a:solidFill>
                  <a:srgbClr val="FF0000"/>
                </a:solidFill>
              </a:rPr>
              <a:t>au moins l’un des items </a:t>
            </a:r>
            <a:r>
              <a:rPr lang="fr-FR" dirty="0"/>
              <a:t>de cette liste</a:t>
            </a:r>
          </a:p>
        </p:txBody>
      </p:sp>
      <p:sp>
        <p:nvSpPr>
          <p:cNvPr id="9" name="Flèche droite 8"/>
          <p:cNvSpPr/>
          <p:nvPr/>
        </p:nvSpPr>
        <p:spPr>
          <a:xfrm>
            <a:off x="3706586" y="2780747"/>
            <a:ext cx="261258" cy="21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13925" y="3770195"/>
            <a:ext cx="3553919" cy="646331"/>
          </a:xfrm>
          <a:prstGeom prst="rect">
            <a:avLst/>
          </a:prstGeom>
          <a:solidFill>
            <a:schemeClr val="bg1">
              <a:lumMod val="85000"/>
            </a:schemeClr>
          </a:solidFill>
        </p:spPr>
        <p:txBody>
          <a:bodyPr wrap="square">
            <a:spAutoFit/>
          </a:bodyPr>
          <a:lstStyle/>
          <a:p>
            <a:pPr>
              <a:lnSpc>
                <a:spcPct val="100000"/>
              </a:lnSpc>
            </a:pPr>
            <a:r>
              <a:rPr lang="fr-FR" b="1" dirty="0">
                <a:solidFill>
                  <a:schemeClr val="accent3">
                    <a:lumMod val="60000"/>
                    <a:lumOff val="40000"/>
                  </a:schemeClr>
                </a:solidFill>
              </a:rPr>
              <a:t>Un chapeau de sous-thème</a:t>
            </a:r>
            <a:r>
              <a:rPr lang="fr-FR" dirty="0">
                <a:solidFill>
                  <a:schemeClr val="accent3">
                    <a:lumMod val="60000"/>
                    <a:lumOff val="40000"/>
                  </a:schemeClr>
                </a:solidFill>
              </a:rPr>
              <a:t> </a:t>
            </a:r>
            <a:r>
              <a:rPr lang="fr-FR" dirty="0"/>
              <a:t>: esprit global</a:t>
            </a:r>
          </a:p>
        </p:txBody>
      </p:sp>
      <p:pic>
        <p:nvPicPr>
          <p:cNvPr id="11" name="Image 10"/>
          <p:cNvPicPr>
            <a:picLocks noChangeAspect="1"/>
          </p:cNvPicPr>
          <p:nvPr/>
        </p:nvPicPr>
        <p:blipFill>
          <a:blip r:embed="rId4"/>
          <a:stretch>
            <a:fillRect/>
          </a:stretch>
        </p:blipFill>
        <p:spPr>
          <a:xfrm>
            <a:off x="3681307" y="4093360"/>
            <a:ext cx="286537" cy="268247"/>
          </a:xfrm>
          <a:prstGeom prst="rect">
            <a:avLst/>
          </a:prstGeom>
        </p:spPr>
      </p:pic>
      <p:sp>
        <p:nvSpPr>
          <p:cNvPr id="12" name="Rectangle 11"/>
          <p:cNvSpPr/>
          <p:nvPr/>
        </p:nvSpPr>
        <p:spPr>
          <a:xfrm>
            <a:off x="402769" y="4946025"/>
            <a:ext cx="3385459" cy="923330"/>
          </a:xfrm>
          <a:prstGeom prst="rect">
            <a:avLst/>
          </a:prstGeom>
          <a:solidFill>
            <a:schemeClr val="bg1">
              <a:lumMod val="85000"/>
            </a:schemeClr>
          </a:solidFill>
        </p:spPr>
        <p:txBody>
          <a:bodyPr wrap="square">
            <a:spAutoFit/>
          </a:bodyPr>
          <a:lstStyle/>
          <a:p>
            <a:r>
              <a:rPr lang="fr-FR" b="1" dirty="0">
                <a:solidFill>
                  <a:srgbClr val="FF0000"/>
                </a:solidFill>
              </a:rPr>
              <a:t>Savoirs et savoir-faire exigibles pour les évaluations du bac</a:t>
            </a:r>
          </a:p>
        </p:txBody>
      </p:sp>
      <p:pic>
        <p:nvPicPr>
          <p:cNvPr id="13" name="Image 12"/>
          <p:cNvPicPr>
            <a:picLocks noChangeAspect="1"/>
          </p:cNvPicPr>
          <p:nvPr/>
        </p:nvPicPr>
        <p:blipFill>
          <a:blip r:embed="rId5"/>
          <a:stretch>
            <a:fillRect/>
          </a:stretch>
        </p:blipFill>
        <p:spPr>
          <a:xfrm>
            <a:off x="3681307" y="5139443"/>
            <a:ext cx="286537" cy="268247"/>
          </a:xfrm>
          <a:prstGeom prst="rect">
            <a:avLst/>
          </a:prstGeom>
        </p:spPr>
      </p:pic>
      <p:sp>
        <p:nvSpPr>
          <p:cNvPr id="14" name="Espace réservé du numéro de diapositive 13"/>
          <p:cNvSpPr>
            <a:spLocks noGrp="1"/>
          </p:cNvSpPr>
          <p:nvPr>
            <p:ph type="sldNum" sz="quarter" idx="12"/>
          </p:nvPr>
        </p:nvSpPr>
        <p:spPr/>
        <p:txBody>
          <a:bodyPr/>
          <a:lstStyle/>
          <a:p>
            <a:fld id="{003E351A-E8D9-4E45-B713-72F3863605DA}" type="slidenum">
              <a:rPr lang="fr-FR" smtClean="0"/>
              <a:t>12</a:t>
            </a:fld>
            <a:endParaRPr lang="fr-FR"/>
          </a:p>
        </p:txBody>
      </p:sp>
    </p:spTree>
    <p:extLst>
      <p:ext uri="{BB962C8B-B14F-4D97-AF65-F5344CB8AC3E}">
        <p14:creationId xmlns:p14="http://schemas.microsoft.com/office/powerpoint/2010/main" val="40784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0C7312-E053-9044-82F1-001EB955D24F}"/>
              </a:ext>
            </a:extLst>
          </p:cNvPr>
          <p:cNvSpPr>
            <a:spLocks noGrp="1"/>
          </p:cNvSpPr>
          <p:nvPr>
            <p:ph type="title"/>
          </p:nvPr>
        </p:nvSpPr>
        <p:spPr>
          <a:xfrm>
            <a:off x="2216723" y="147337"/>
            <a:ext cx="8911687" cy="1280890"/>
          </a:xfrm>
        </p:spPr>
        <p:txBody>
          <a:bodyPr>
            <a:noAutofit/>
          </a:bodyPr>
          <a:lstStyle/>
          <a:p>
            <a:r>
              <a:rPr lang="fr-FR" sz="3200" dirty="0">
                <a:sym typeface="Wingdings" pitchFamily="2" charset="2"/>
              </a:rPr>
              <a:t>Un programme impossible à traiter sans son préambule</a:t>
            </a:r>
            <a:br>
              <a:rPr lang="fr-FR" sz="3200" dirty="0">
                <a:sym typeface="Wingdings" pitchFamily="2" charset="2"/>
              </a:rPr>
            </a:br>
            <a:endParaRPr lang="fr-FR" sz="3200" dirty="0"/>
          </a:p>
        </p:txBody>
      </p:sp>
      <p:sp>
        <p:nvSpPr>
          <p:cNvPr id="3" name="Espace réservé du contenu 2">
            <a:extLst>
              <a:ext uri="{FF2B5EF4-FFF2-40B4-BE49-F238E27FC236}">
                <a16:creationId xmlns:a16="http://schemas.microsoft.com/office/drawing/2014/main" xmlns="" id="{8BE7B842-5D16-B94A-A9EA-BABECF553E26}"/>
              </a:ext>
            </a:extLst>
          </p:cNvPr>
          <p:cNvSpPr>
            <a:spLocks noGrp="1"/>
          </p:cNvSpPr>
          <p:nvPr>
            <p:ph idx="1"/>
          </p:nvPr>
        </p:nvSpPr>
        <p:spPr>
          <a:xfrm>
            <a:off x="914400" y="1331115"/>
            <a:ext cx="11111765" cy="1695972"/>
          </a:xfrm>
          <a:solidFill>
            <a:srgbClr val="FFC000">
              <a:alpha val="50000"/>
            </a:srgbClr>
          </a:solidFill>
        </p:spPr>
        <p:txBody>
          <a:bodyPr>
            <a:noAutofit/>
          </a:bodyPr>
          <a:lstStyle/>
          <a:p>
            <a:pPr marL="0" indent="0">
              <a:buNone/>
            </a:pPr>
            <a:r>
              <a:rPr lang="fr-FR" sz="2400" i="1" dirty="0">
                <a:solidFill>
                  <a:schemeClr val="tx1"/>
                </a:solidFill>
                <a:latin typeface="Arial Narrow" panose="020B0606020202030204" pitchFamily="34" charset="0"/>
              </a:rPr>
              <a:t>«</a:t>
            </a:r>
            <a:r>
              <a:rPr lang="fr-FR" sz="2000" i="1" dirty="0">
                <a:solidFill>
                  <a:schemeClr val="tx1"/>
                </a:solidFill>
                <a:latin typeface="Arial Narrow" panose="020B0606020202030204" pitchFamily="34" charset="0"/>
              </a:rPr>
              <a:t> </a:t>
            </a:r>
            <a:r>
              <a:rPr lang="fr-FR" sz="2400" b="1" i="1" dirty="0">
                <a:solidFill>
                  <a:schemeClr val="tx1"/>
                </a:solidFill>
                <a:latin typeface="Arial Narrow" panose="020B0606020202030204" pitchFamily="34" charset="0"/>
              </a:rPr>
              <a:t>L’ensemble des disciplines scientifiques concourt à la compréhension du monde, de son organisation, de son fonctionnement et des lois qui le régissent. </a:t>
            </a:r>
            <a:r>
              <a:rPr lang="fr-FR" sz="1400" b="1" i="1" dirty="0">
                <a:solidFill>
                  <a:schemeClr val="tx1"/>
                </a:solidFill>
                <a:latin typeface="Arial Narrow" panose="020B0606020202030204" pitchFamily="34" charset="0"/>
              </a:rPr>
              <a:t>[…] </a:t>
            </a:r>
            <a:r>
              <a:rPr lang="fr-FR" sz="2400" b="1" i="1" dirty="0">
                <a:solidFill>
                  <a:schemeClr val="tx1"/>
                </a:solidFill>
                <a:latin typeface="Arial Narrow" panose="020B0606020202030204" pitchFamily="34" charset="0"/>
              </a:rPr>
              <a:t>L’histoire des sciences raconte une aventure de l’esprit humain, lancé dans une exploration du monde (la science pour savoir) et dans une action sur le monde (la science pour faire). </a:t>
            </a:r>
            <a:r>
              <a:rPr lang="fr-FR" sz="2000" i="1" dirty="0">
                <a:solidFill>
                  <a:schemeClr val="tx1"/>
                </a:solidFill>
                <a:latin typeface="Arial Narrow" panose="020B0606020202030204" pitchFamily="34" charset="0"/>
              </a:rPr>
              <a:t>»</a:t>
            </a:r>
            <a:r>
              <a:rPr lang="fr-FR" sz="2400" i="1" dirty="0">
                <a:solidFill>
                  <a:schemeClr val="tx1"/>
                </a:solidFill>
                <a:latin typeface="Arial Narrow" panose="020B0606020202030204" pitchFamily="34" charset="0"/>
              </a:rPr>
              <a:t> </a:t>
            </a:r>
            <a:endParaRPr lang="fr-FR" sz="2400" dirty="0">
              <a:solidFill>
                <a:schemeClr val="accent3">
                  <a:lumMod val="60000"/>
                  <a:lumOff val="40000"/>
                </a:schemeClr>
              </a:solidFill>
            </a:endParaRPr>
          </a:p>
          <a:p>
            <a:endParaRPr lang="fr-FR" sz="2400" b="1" dirty="0">
              <a:solidFill>
                <a:schemeClr val="accent3">
                  <a:lumMod val="60000"/>
                  <a:lumOff val="40000"/>
                </a:schemeClr>
              </a:solidFill>
            </a:endParaRPr>
          </a:p>
        </p:txBody>
      </p:sp>
      <p:sp>
        <p:nvSpPr>
          <p:cNvPr id="6" name="Espace réservé du numéro de diapositive 5">
            <a:extLst>
              <a:ext uri="{FF2B5EF4-FFF2-40B4-BE49-F238E27FC236}">
                <a16:creationId xmlns:a16="http://schemas.microsoft.com/office/drawing/2014/main" xmlns="" id="{825F2784-BAF9-E74A-A96E-B717D3914B65}"/>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4" name="Rectangle 3"/>
          <p:cNvSpPr/>
          <p:nvPr/>
        </p:nvSpPr>
        <p:spPr>
          <a:xfrm>
            <a:off x="1576218" y="3811012"/>
            <a:ext cx="10615782" cy="461665"/>
          </a:xfrm>
          <a:prstGeom prst="rect">
            <a:avLst/>
          </a:prstGeom>
        </p:spPr>
        <p:txBody>
          <a:bodyPr wrap="square">
            <a:spAutoFit/>
          </a:bodyPr>
          <a:lstStyle/>
          <a:p>
            <a:endParaRPr lang="fr-FR" sz="2400" dirty="0">
              <a:solidFill>
                <a:schemeClr val="tx1">
                  <a:lumMod val="75000"/>
                  <a:lumOff val="25000"/>
                </a:schemeClr>
              </a:solidFill>
            </a:endParaRPr>
          </a:p>
        </p:txBody>
      </p:sp>
      <p:sp>
        <p:nvSpPr>
          <p:cNvPr id="5" name="Rectangle 4"/>
          <p:cNvSpPr/>
          <p:nvPr/>
        </p:nvSpPr>
        <p:spPr>
          <a:xfrm>
            <a:off x="1931130" y="3302407"/>
            <a:ext cx="10095035" cy="523220"/>
          </a:xfrm>
          <a:prstGeom prst="rect">
            <a:avLst/>
          </a:prstGeom>
        </p:spPr>
        <p:txBody>
          <a:bodyPr wrap="square">
            <a:spAutoFit/>
          </a:bodyPr>
          <a:lstStyle/>
          <a:p>
            <a:pPr defTabSz="457200">
              <a:spcBef>
                <a:spcPct val="0"/>
              </a:spcBef>
            </a:pPr>
            <a:endParaRPr lang="fr-FR" sz="2800" b="1" dirty="0">
              <a:solidFill>
                <a:schemeClr val="accent2">
                  <a:lumMod val="75000"/>
                </a:schemeClr>
              </a:solidFill>
              <a:latin typeface="+mj-lt"/>
              <a:ea typeface="+mj-ea"/>
              <a:cs typeface="+mj-cs"/>
              <a:sym typeface="Wingdings" pitchFamily="2" charset="2"/>
            </a:endParaRPr>
          </a:p>
        </p:txBody>
      </p:sp>
      <p:sp>
        <p:nvSpPr>
          <p:cNvPr id="7" name="Rectangle 6"/>
          <p:cNvSpPr/>
          <p:nvPr/>
        </p:nvSpPr>
        <p:spPr>
          <a:xfrm>
            <a:off x="1576218" y="3564017"/>
            <a:ext cx="10880421" cy="2677656"/>
          </a:xfrm>
          <a:prstGeom prst="rect">
            <a:avLst/>
          </a:prstGeom>
        </p:spPr>
        <p:txBody>
          <a:bodyPr wrap="square">
            <a:spAutoFit/>
          </a:bodyPr>
          <a:lstStyle/>
          <a:p>
            <a:r>
              <a:rPr lang="fr-FR" sz="2400" dirty="0"/>
              <a:t>Le préambule présente </a:t>
            </a:r>
            <a:r>
              <a:rPr lang="fr-FR" sz="2400" b="1" dirty="0"/>
              <a:t>ce qu’est la science </a:t>
            </a:r>
            <a:r>
              <a:rPr lang="fr-FR" sz="2400" dirty="0"/>
              <a:t>dans l’esprit de ce programme : </a:t>
            </a:r>
          </a:p>
          <a:p>
            <a:pPr lvl="1"/>
            <a:r>
              <a:rPr lang="fr-FR" sz="2400" dirty="0"/>
              <a:t>1 = apprendre son rapport au monde</a:t>
            </a:r>
          </a:p>
          <a:p>
            <a:pPr lvl="1"/>
            <a:r>
              <a:rPr lang="fr-FR" sz="2400" dirty="0"/>
              <a:t>2 = apprendre à agir en responsabilité dans le monde</a:t>
            </a:r>
          </a:p>
          <a:p>
            <a:pPr lvl="1"/>
            <a:r>
              <a:rPr lang="fr-FR" sz="2400" dirty="0"/>
              <a:t>3 = former un esprit rationnel</a:t>
            </a:r>
          </a:p>
          <a:p>
            <a:r>
              <a:rPr lang="fr-FR" sz="2400" dirty="0"/>
              <a:t>Il propose des pistes pour passer </a:t>
            </a:r>
            <a:r>
              <a:rPr lang="fr-FR" sz="2400" b="1" dirty="0"/>
              <a:t>de la science à l’enseignement de la science</a:t>
            </a:r>
            <a:endParaRPr lang="fr-FR" sz="2400" dirty="0">
              <a:solidFill>
                <a:schemeClr val="accent3">
                  <a:lumMod val="60000"/>
                  <a:lumOff val="40000"/>
                </a:schemeClr>
              </a:solidFill>
            </a:endParaRPr>
          </a:p>
        </p:txBody>
      </p:sp>
    </p:spTree>
    <p:extLst>
      <p:ext uri="{BB962C8B-B14F-4D97-AF65-F5344CB8AC3E}">
        <p14:creationId xmlns:p14="http://schemas.microsoft.com/office/powerpoint/2010/main" val="122918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A933805-912A-9D45-BB67-69A95EB549B2}"/>
              </a:ext>
            </a:extLst>
          </p:cNvPr>
          <p:cNvSpPr>
            <a:spLocks noGrp="1"/>
          </p:cNvSpPr>
          <p:nvPr>
            <p:ph type="title"/>
          </p:nvPr>
        </p:nvSpPr>
        <p:spPr>
          <a:xfrm>
            <a:off x="6947211" y="2558976"/>
            <a:ext cx="4837914" cy="822853"/>
          </a:xfrm>
        </p:spPr>
        <p:txBody>
          <a:bodyPr/>
          <a:lstStyle/>
          <a:p>
            <a:r>
              <a:rPr lang="fr-FR" b="1" dirty="0"/>
              <a:t>3 objectifs généraux</a:t>
            </a:r>
          </a:p>
        </p:txBody>
      </p:sp>
      <p:graphicFrame>
        <p:nvGraphicFramePr>
          <p:cNvPr id="4" name="Diagramme 3">
            <a:extLst>
              <a:ext uri="{FF2B5EF4-FFF2-40B4-BE49-F238E27FC236}">
                <a16:creationId xmlns:a16="http://schemas.microsoft.com/office/drawing/2014/main" xmlns="" id="{1C10A97B-15DE-C54E-97D5-72B0C83E319F}"/>
              </a:ext>
            </a:extLst>
          </p:cNvPr>
          <p:cNvGraphicFramePr/>
          <p:nvPr>
            <p:extLst>
              <p:ext uri="{D42A27DB-BD31-4B8C-83A1-F6EECF244321}">
                <p14:modId xmlns:p14="http://schemas.microsoft.com/office/powerpoint/2010/main" val="4188491542"/>
              </p:ext>
            </p:extLst>
          </p:nvPr>
        </p:nvGraphicFramePr>
        <p:xfrm>
          <a:off x="381910" y="302424"/>
          <a:ext cx="8046131" cy="634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numéro de diapositive 6">
            <a:extLst>
              <a:ext uri="{FF2B5EF4-FFF2-40B4-BE49-F238E27FC236}">
                <a16:creationId xmlns:a16="http://schemas.microsoft.com/office/drawing/2014/main" xmlns="" id="{9DDBD788-D339-B340-98F1-327074FB5E35}"/>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Rectangle 4"/>
          <p:cNvSpPr/>
          <p:nvPr/>
        </p:nvSpPr>
        <p:spPr>
          <a:xfrm>
            <a:off x="6191250" y="3562096"/>
            <a:ext cx="6000750" cy="2677656"/>
          </a:xfrm>
          <a:prstGeom prst="rect">
            <a:avLst/>
          </a:prstGeom>
          <a:solidFill>
            <a:srgbClr val="FFC000">
              <a:alpha val="50000"/>
            </a:srgbClr>
          </a:solidFill>
        </p:spPr>
        <p:txBody>
          <a:bodyPr wrap="square">
            <a:spAutoFit/>
          </a:bodyPr>
          <a:lstStyle/>
          <a:p>
            <a:pPr marL="430213" lvl="1" indent="-342900">
              <a:buFont typeface="+mj-lt"/>
              <a:buAutoNum type="arabicPeriod"/>
            </a:pPr>
            <a:r>
              <a:rPr lang="fr-FR" sz="2400" b="1" dirty="0">
                <a:latin typeface="Arial Narrow" panose="020B0606020202030204" pitchFamily="34" charset="0"/>
              </a:rPr>
              <a:t>Comprendre la nature du savoir scientifique et ses méthodes d’élaboration </a:t>
            </a:r>
          </a:p>
          <a:p>
            <a:pPr marL="430213" lvl="1" indent="-342900">
              <a:buFont typeface="+mj-lt"/>
              <a:buAutoNum type="arabicPeriod"/>
            </a:pPr>
            <a:r>
              <a:rPr lang="fr-FR" sz="2400" b="1" dirty="0">
                <a:latin typeface="Arial Narrow" panose="020B0606020202030204" pitchFamily="34" charset="0"/>
              </a:rPr>
              <a:t>Identifier et mettre en œuvre des pratiques scientifiques </a:t>
            </a:r>
          </a:p>
          <a:p>
            <a:pPr marL="430213" lvl="1" indent="-342900">
              <a:buFont typeface="+mj-lt"/>
              <a:buAutoNum type="arabicPeriod"/>
            </a:pPr>
            <a:r>
              <a:rPr lang="fr-FR" sz="2400" b="1" dirty="0">
                <a:latin typeface="Arial Narrow" panose="020B0606020202030204" pitchFamily="34" charset="0"/>
              </a:rPr>
              <a:t>Identifier et comprendre les effets de la science sur les sociétés et sur l’environnement </a:t>
            </a:r>
          </a:p>
        </p:txBody>
      </p:sp>
    </p:spTree>
    <p:extLst>
      <p:ext uri="{BB962C8B-B14F-4D97-AF65-F5344CB8AC3E}">
        <p14:creationId xmlns:p14="http://schemas.microsoft.com/office/powerpoint/2010/main" val="121128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D8BCF2-A778-264F-AEBB-2F7090EB8FD6}"/>
              </a:ext>
            </a:extLst>
          </p:cNvPr>
          <p:cNvSpPr>
            <a:spLocks noGrp="1"/>
          </p:cNvSpPr>
          <p:nvPr>
            <p:ph type="title"/>
          </p:nvPr>
        </p:nvSpPr>
        <p:spPr>
          <a:xfrm>
            <a:off x="1430215" y="147337"/>
            <a:ext cx="10761785" cy="786113"/>
          </a:xfrm>
        </p:spPr>
        <p:txBody>
          <a:bodyPr>
            <a:normAutofit/>
          </a:bodyPr>
          <a:lstStyle/>
          <a:p>
            <a:r>
              <a:rPr lang="fr-FR" sz="3200" b="1" dirty="0"/>
              <a:t>1. La nature du savoir scientifique et son élaboration :</a:t>
            </a:r>
          </a:p>
        </p:txBody>
      </p:sp>
      <p:sp>
        <p:nvSpPr>
          <p:cNvPr id="3" name="Espace réservé du contenu 2">
            <a:extLst>
              <a:ext uri="{FF2B5EF4-FFF2-40B4-BE49-F238E27FC236}">
                <a16:creationId xmlns:a16="http://schemas.microsoft.com/office/drawing/2014/main" xmlns="" id="{FAF94009-903D-1042-96B8-849417C08AC7}"/>
              </a:ext>
            </a:extLst>
          </p:cNvPr>
          <p:cNvSpPr>
            <a:spLocks noGrp="1"/>
          </p:cNvSpPr>
          <p:nvPr>
            <p:ph idx="1"/>
          </p:nvPr>
        </p:nvSpPr>
        <p:spPr>
          <a:xfrm>
            <a:off x="1430215" y="3298401"/>
            <a:ext cx="10074397" cy="3777622"/>
          </a:xfrm>
        </p:spPr>
        <p:txBody>
          <a:bodyPr>
            <a:noAutofit/>
          </a:bodyPr>
          <a:lstStyle/>
          <a:p>
            <a:r>
              <a:rPr lang="fr-FR" sz="2400" dirty="0"/>
              <a:t>Quelques critères</a:t>
            </a:r>
          </a:p>
          <a:p>
            <a:pPr lvl="1"/>
            <a:r>
              <a:rPr lang="fr-FR" sz="2000" b="1" dirty="0">
                <a:solidFill>
                  <a:srgbClr val="FF0000"/>
                </a:solidFill>
              </a:rPr>
              <a:t>Réfutabilité </a:t>
            </a:r>
            <a:r>
              <a:rPr lang="fr-FR" sz="2000" dirty="0"/>
              <a:t>: notion de vérité scientifique (validité)</a:t>
            </a:r>
          </a:p>
          <a:p>
            <a:pPr lvl="1"/>
            <a:r>
              <a:rPr lang="fr-FR" sz="2000" b="1" dirty="0">
                <a:solidFill>
                  <a:srgbClr val="FF0000"/>
                </a:solidFill>
              </a:rPr>
              <a:t>Objectivité :</a:t>
            </a:r>
            <a:r>
              <a:rPr lang="fr-FR" sz="2000" dirty="0"/>
              <a:t> matérialisme méthodologique</a:t>
            </a:r>
          </a:p>
          <a:p>
            <a:pPr lvl="1"/>
            <a:r>
              <a:rPr lang="fr-FR" sz="2000" b="1" dirty="0">
                <a:solidFill>
                  <a:srgbClr val="FF0000"/>
                </a:solidFill>
              </a:rPr>
              <a:t>Collectivité </a:t>
            </a:r>
            <a:r>
              <a:rPr lang="fr-FR" sz="2000" dirty="0"/>
              <a:t>: communauté scientifique, importance de la réplication, validation collective mais non par vote, publication et révision par les pairs…</a:t>
            </a:r>
          </a:p>
          <a:p>
            <a:pPr marL="0" indent="0">
              <a:buNone/>
            </a:pPr>
            <a:r>
              <a:rPr lang="fr-FR" sz="2400" dirty="0">
                <a:solidFill>
                  <a:schemeClr val="tx1"/>
                </a:solidFill>
                <a:sym typeface="Wingdings" pitchFamily="2" charset="2"/>
              </a:rPr>
              <a:t> Formation épistémologique des élèves (par l’histoire des sciences et par la pratique scientifique)</a:t>
            </a:r>
            <a:endParaRPr lang="fr-FR" sz="2400" dirty="0">
              <a:solidFill>
                <a:schemeClr val="tx1"/>
              </a:solidFill>
            </a:endParaRPr>
          </a:p>
        </p:txBody>
      </p:sp>
      <p:sp>
        <p:nvSpPr>
          <p:cNvPr id="8" name="Espace réservé du numéro de diapositive 7">
            <a:extLst>
              <a:ext uri="{FF2B5EF4-FFF2-40B4-BE49-F238E27FC236}">
                <a16:creationId xmlns:a16="http://schemas.microsoft.com/office/drawing/2014/main" xmlns="" id="{A4260F65-44E1-F14D-8AC2-DBCCB2ECB12C}"/>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4" name="Rectangle 3"/>
          <p:cNvSpPr/>
          <p:nvPr/>
        </p:nvSpPr>
        <p:spPr>
          <a:xfrm>
            <a:off x="1600200" y="787782"/>
            <a:ext cx="10591800" cy="2308324"/>
          </a:xfrm>
          <a:prstGeom prst="rect">
            <a:avLst/>
          </a:prstGeom>
          <a:solidFill>
            <a:srgbClr val="FFC000">
              <a:alpha val="47000"/>
            </a:srgbClr>
          </a:solidFill>
        </p:spPr>
        <p:txBody>
          <a:bodyPr wrap="square">
            <a:spAutoFit/>
          </a:bodyPr>
          <a:lstStyle/>
          <a:p>
            <a:r>
              <a:rPr lang="fr-FR" sz="2400" dirty="0">
                <a:solidFill>
                  <a:srgbClr val="000000"/>
                </a:solidFill>
                <a:latin typeface="Arial Narrow" panose="020B0606020202030204" pitchFamily="34" charset="0"/>
              </a:rPr>
              <a:t>« </a:t>
            </a:r>
            <a:r>
              <a:rPr lang="fr-FR" sz="2400" i="1" dirty="0">
                <a:solidFill>
                  <a:srgbClr val="000000"/>
                </a:solidFill>
                <a:latin typeface="Arial Narrow" panose="020B0606020202030204" pitchFamily="34" charset="0"/>
              </a:rPr>
              <a:t>Le savoir scientifique résulte d’une construction rationnelle. Il se distingue d’une croyance ou d’une opinion. Il s’appuie sur l’analyse de faits extraits de la réalité complexe ou produits au cours d’expériences. Il cherche à expliquer la réalité par des causes matérielles. […] </a:t>
            </a:r>
            <a:r>
              <a:rPr lang="fr-FR" sz="2400" b="1" i="1" dirty="0">
                <a:solidFill>
                  <a:srgbClr val="000000"/>
                </a:solidFill>
                <a:latin typeface="Arial Narrow" panose="020B0606020202030204" pitchFamily="34" charset="0"/>
              </a:rPr>
              <a:t>Dans le cadre de l’enseignement scientifique, il s’agit donc, en permanence, d’associer l’acquisition de quelques savoirs et savoir-faire exigibles à la compréhension de leur nature et de leur construction</a:t>
            </a:r>
            <a:r>
              <a:rPr lang="fr-FR" sz="2400" dirty="0">
                <a:solidFill>
                  <a:srgbClr val="000000"/>
                </a:solidFill>
                <a:latin typeface="Arial Narrow" panose="020B0606020202030204" pitchFamily="34" charset="0"/>
              </a:rPr>
              <a:t>. »</a:t>
            </a:r>
            <a:endParaRPr lang="fr-FR" sz="2400" dirty="0">
              <a:latin typeface="Arial Narrow" panose="020B0606020202030204" pitchFamily="34" charset="0"/>
            </a:endParaRPr>
          </a:p>
        </p:txBody>
      </p:sp>
    </p:spTree>
    <p:extLst>
      <p:ext uri="{BB962C8B-B14F-4D97-AF65-F5344CB8AC3E}">
        <p14:creationId xmlns:p14="http://schemas.microsoft.com/office/powerpoint/2010/main" val="42162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F80038-289E-F94F-BB29-7FED0F0E12BD}"/>
              </a:ext>
            </a:extLst>
          </p:cNvPr>
          <p:cNvSpPr>
            <a:spLocks noGrp="1"/>
          </p:cNvSpPr>
          <p:nvPr>
            <p:ph type="title"/>
          </p:nvPr>
        </p:nvSpPr>
        <p:spPr>
          <a:xfrm>
            <a:off x="1535724" y="0"/>
            <a:ext cx="10275276" cy="787782"/>
          </a:xfrm>
        </p:spPr>
        <p:txBody>
          <a:bodyPr>
            <a:noAutofit/>
          </a:bodyPr>
          <a:lstStyle/>
          <a:p>
            <a:r>
              <a:rPr lang="fr-FR" sz="3200" b="1" dirty="0"/>
              <a:t>2. Les pratiques scientifiques (ou des scientifiques)</a:t>
            </a:r>
          </a:p>
        </p:txBody>
      </p:sp>
      <p:sp>
        <p:nvSpPr>
          <p:cNvPr id="3" name="Espace réservé du contenu 2">
            <a:extLst>
              <a:ext uri="{FF2B5EF4-FFF2-40B4-BE49-F238E27FC236}">
                <a16:creationId xmlns:a16="http://schemas.microsoft.com/office/drawing/2014/main" xmlns="" id="{E1772A43-9FC4-4047-A9BF-DD4D408A008B}"/>
              </a:ext>
            </a:extLst>
          </p:cNvPr>
          <p:cNvSpPr>
            <a:spLocks noGrp="1"/>
          </p:cNvSpPr>
          <p:nvPr>
            <p:ph idx="1"/>
          </p:nvPr>
        </p:nvSpPr>
        <p:spPr>
          <a:xfrm>
            <a:off x="1112793" y="2801253"/>
            <a:ext cx="10298035" cy="1386669"/>
          </a:xfrm>
        </p:spPr>
        <p:txBody>
          <a:bodyPr>
            <a:noAutofit/>
          </a:bodyPr>
          <a:lstStyle/>
          <a:p>
            <a:pPr marL="57150" indent="0">
              <a:buNone/>
            </a:pPr>
            <a:r>
              <a:rPr lang="fr-FR" sz="2400" b="1" dirty="0"/>
              <a:t>Mots clés</a:t>
            </a:r>
            <a:r>
              <a:rPr lang="fr-FR" sz="2400" dirty="0"/>
              <a:t> pour expliciter les pratiques scientifiques … liste hiérarchisable, déclinable selon les disciplines, où puiser pour chaque séance :</a:t>
            </a:r>
          </a:p>
          <a:p>
            <a:pPr marL="57150" indent="0">
              <a:buNone/>
            </a:pPr>
            <a:endParaRPr lang="fr-FR" sz="2400" dirty="0"/>
          </a:p>
        </p:txBody>
      </p:sp>
      <p:sp>
        <p:nvSpPr>
          <p:cNvPr id="7" name="Espace réservé du numéro de diapositive 6">
            <a:extLst>
              <a:ext uri="{FF2B5EF4-FFF2-40B4-BE49-F238E27FC236}">
                <a16:creationId xmlns:a16="http://schemas.microsoft.com/office/drawing/2014/main" xmlns="" id="{1DE1F431-9490-7E4A-9A9F-7BD4D4D0DA5E}"/>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4" name="Rectangle 3"/>
          <p:cNvSpPr/>
          <p:nvPr/>
        </p:nvSpPr>
        <p:spPr>
          <a:xfrm>
            <a:off x="1512965" y="640807"/>
            <a:ext cx="10298035" cy="1938992"/>
          </a:xfrm>
          <a:prstGeom prst="rect">
            <a:avLst/>
          </a:prstGeom>
          <a:solidFill>
            <a:srgbClr val="FFC000">
              <a:alpha val="50000"/>
            </a:srgbClr>
          </a:solidFill>
        </p:spPr>
        <p:txBody>
          <a:bodyPr wrap="square">
            <a:spAutoFit/>
          </a:bodyPr>
          <a:lstStyle/>
          <a:p>
            <a:r>
              <a:rPr lang="fr-FR" sz="2400" b="1" dirty="0">
                <a:solidFill>
                  <a:srgbClr val="000000"/>
                </a:solidFill>
                <a:latin typeface="Arial Narrow" panose="020B0606020202030204" pitchFamily="34" charset="0"/>
              </a:rPr>
              <a:t>« </a:t>
            </a:r>
            <a:r>
              <a:rPr lang="fr-FR" sz="2400" b="1" i="1" dirty="0">
                <a:solidFill>
                  <a:srgbClr val="000000"/>
                </a:solidFill>
                <a:latin typeface="Arial Narrow" panose="020B0606020202030204" pitchFamily="34" charset="0"/>
              </a:rPr>
              <a:t>Au cours de son activité de production du savoir, le scientifique met en œuvre un certain nombre de pratiques qui, si elles ne sont pas spécifiques de son travail, en sont néanmoins des aspects incontournables. […] Dans le cadre de l’enseignement scientifique, il s’agit, chaque fois que l’on met en œuvre </a:t>
            </a:r>
            <a:r>
              <a:rPr lang="fr-FR" sz="2400" b="1" i="1" dirty="0">
                <a:solidFill>
                  <a:srgbClr val="FF0000"/>
                </a:solidFill>
                <a:latin typeface="Arial Narrow" panose="020B0606020202030204" pitchFamily="34" charset="0"/>
              </a:rPr>
              <a:t>une authentique pratique scientifique, de l’expliciter et de prendre conscience de sa nature.</a:t>
            </a:r>
          </a:p>
        </p:txBody>
      </p:sp>
      <p:graphicFrame>
        <p:nvGraphicFramePr>
          <p:cNvPr id="5" name="Tableau 4"/>
          <p:cNvGraphicFramePr>
            <a:graphicFrameLocks noGrp="1"/>
          </p:cNvGraphicFramePr>
          <p:nvPr>
            <p:extLst>
              <p:ext uri="{D42A27DB-BD31-4B8C-83A1-F6EECF244321}">
                <p14:modId xmlns:p14="http://schemas.microsoft.com/office/powerpoint/2010/main" val="696349301"/>
              </p:ext>
            </p:extLst>
          </p:nvPr>
        </p:nvGraphicFramePr>
        <p:xfrm>
          <a:off x="1852386" y="4315905"/>
          <a:ext cx="8127999" cy="13106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1301876">
                <a:tc>
                  <a:txBody>
                    <a:bodyPr/>
                    <a:lstStyle/>
                    <a:p>
                      <a:pPr marL="57150" indent="0">
                        <a:buNone/>
                      </a:pPr>
                      <a:r>
                        <a:rPr lang="fr-FR" sz="2000" b="0" dirty="0">
                          <a:solidFill>
                            <a:schemeClr val="tx1"/>
                          </a:solidFill>
                        </a:rPr>
                        <a:t>Observer</a:t>
                      </a:r>
                    </a:p>
                    <a:p>
                      <a:pPr marL="57150" indent="0">
                        <a:buNone/>
                      </a:pPr>
                      <a:r>
                        <a:rPr lang="fr-FR" sz="2000" b="0" dirty="0">
                          <a:solidFill>
                            <a:schemeClr val="tx1"/>
                          </a:solidFill>
                        </a:rPr>
                        <a:t>Décrire</a:t>
                      </a:r>
                    </a:p>
                    <a:p>
                      <a:pPr marL="57150" indent="0">
                        <a:buNone/>
                      </a:pPr>
                      <a:r>
                        <a:rPr lang="fr-FR" sz="2000" b="0" dirty="0">
                          <a:solidFill>
                            <a:schemeClr val="tx1"/>
                          </a:solidFill>
                        </a:rPr>
                        <a:t>Mesurer</a:t>
                      </a:r>
                    </a:p>
                    <a:p>
                      <a:pPr marL="0" marR="0" indent="0" algn="l" defTabSz="457200" rtl="0" eaLnBrk="1" fontAlgn="auto" latinLnBrk="0" hangingPunct="1">
                        <a:lnSpc>
                          <a:spcPct val="100000"/>
                        </a:lnSpc>
                        <a:spcBef>
                          <a:spcPts val="0"/>
                        </a:spcBef>
                        <a:spcAft>
                          <a:spcPts val="0"/>
                        </a:spcAft>
                        <a:buClrTx/>
                        <a:buSzTx/>
                        <a:buFontTx/>
                        <a:buNone/>
                        <a:tabLst/>
                        <a:defRPr/>
                      </a:pPr>
                      <a:r>
                        <a:rPr lang="fr-FR" sz="2000" b="0" dirty="0">
                          <a:solidFill>
                            <a:schemeClr val="tx1"/>
                          </a:solidFill>
                        </a:rPr>
                        <a:t>Quantifier</a:t>
                      </a:r>
                    </a:p>
                  </a:txBody>
                  <a:tcPr>
                    <a:noFill/>
                  </a:tcPr>
                </a:tc>
                <a:tc>
                  <a:txBody>
                    <a:bodyPr/>
                    <a:lstStyle/>
                    <a:p>
                      <a:pPr marL="57150" indent="0">
                        <a:buNone/>
                      </a:pPr>
                      <a:r>
                        <a:rPr lang="fr-FR" sz="2000" b="0" dirty="0">
                          <a:solidFill>
                            <a:schemeClr val="tx1"/>
                          </a:solidFill>
                        </a:rPr>
                        <a:t>Calculer</a:t>
                      </a:r>
                    </a:p>
                    <a:p>
                      <a:pPr marL="57150" indent="0">
                        <a:buNone/>
                      </a:pPr>
                      <a:r>
                        <a:rPr lang="fr-FR" sz="2000" b="0" dirty="0">
                          <a:solidFill>
                            <a:schemeClr val="tx1"/>
                          </a:solidFill>
                        </a:rPr>
                        <a:t>Imaginer</a:t>
                      </a:r>
                    </a:p>
                    <a:p>
                      <a:pPr marL="57150" indent="0">
                        <a:buNone/>
                      </a:pPr>
                      <a:r>
                        <a:rPr lang="fr-FR" sz="2000" b="0" dirty="0">
                          <a:solidFill>
                            <a:schemeClr val="tx1"/>
                          </a:solidFill>
                        </a:rPr>
                        <a:t>Modéliser</a:t>
                      </a:r>
                    </a:p>
                    <a:p>
                      <a:pPr marL="57150" indent="0">
                        <a:buNone/>
                      </a:pPr>
                      <a:r>
                        <a:rPr lang="fr-FR" sz="2000" b="0" dirty="0">
                          <a:solidFill>
                            <a:schemeClr val="tx1"/>
                          </a:solidFill>
                        </a:rPr>
                        <a:t>Simuler</a:t>
                      </a:r>
                    </a:p>
                  </a:txBody>
                  <a:tcPr>
                    <a:noFill/>
                  </a:tcPr>
                </a:tc>
                <a:tc>
                  <a:txBody>
                    <a:bodyPr/>
                    <a:lstStyle/>
                    <a:p>
                      <a:pPr marL="57150" indent="0">
                        <a:buNone/>
                      </a:pPr>
                      <a:r>
                        <a:rPr lang="fr-FR" sz="2000" b="0" dirty="0">
                          <a:solidFill>
                            <a:schemeClr val="tx1"/>
                          </a:solidFill>
                        </a:rPr>
                        <a:t>Raisonner</a:t>
                      </a:r>
                    </a:p>
                    <a:p>
                      <a:pPr marL="57150" indent="0">
                        <a:buNone/>
                      </a:pPr>
                      <a:r>
                        <a:rPr lang="fr-FR" sz="2000" b="0" dirty="0">
                          <a:solidFill>
                            <a:schemeClr val="tx1"/>
                          </a:solidFill>
                        </a:rPr>
                        <a:t>Prévoir le futur ou remonter le passé</a:t>
                      </a:r>
                    </a:p>
                  </a:txBody>
                  <a:tcP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6247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338BDF-1E8C-4941-B682-59F5C5682BE1}"/>
              </a:ext>
            </a:extLst>
          </p:cNvPr>
          <p:cNvSpPr>
            <a:spLocks noGrp="1"/>
          </p:cNvSpPr>
          <p:nvPr>
            <p:ph type="title"/>
          </p:nvPr>
        </p:nvSpPr>
        <p:spPr>
          <a:xfrm>
            <a:off x="1311579" y="147337"/>
            <a:ext cx="10880421" cy="640445"/>
          </a:xfrm>
        </p:spPr>
        <p:txBody>
          <a:bodyPr>
            <a:noAutofit/>
          </a:bodyPr>
          <a:lstStyle/>
          <a:p>
            <a:r>
              <a:rPr lang="fr-FR" sz="3200" b="1" dirty="0"/>
              <a:t>3. Les effets de la science sur les sociétés et le monde</a:t>
            </a:r>
          </a:p>
        </p:txBody>
      </p:sp>
      <p:sp>
        <p:nvSpPr>
          <p:cNvPr id="3" name="Espace réservé du contenu 2">
            <a:extLst>
              <a:ext uri="{FF2B5EF4-FFF2-40B4-BE49-F238E27FC236}">
                <a16:creationId xmlns:a16="http://schemas.microsoft.com/office/drawing/2014/main" xmlns="" id="{00B08AF8-1E12-2E4E-A412-6E229C839028}"/>
              </a:ext>
            </a:extLst>
          </p:cNvPr>
          <p:cNvSpPr>
            <a:spLocks noGrp="1"/>
          </p:cNvSpPr>
          <p:nvPr>
            <p:ph idx="1"/>
          </p:nvPr>
        </p:nvSpPr>
        <p:spPr>
          <a:xfrm>
            <a:off x="1771651" y="787782"/>
            <a:ext cx="8915400" cy="3162690"/>
          </a:xfrm>
        </p:spPr>
        <p:txBody>
          <a:bodyPr>
            <a:noAutofit/>
          </a:bodyPr>
          <a:lstStyle/>
          <a:p>
            <a:r>
              <a:rPr lang="fr-FR" sz="2400" dirty="0"/>
              <a:t>La science source de développements technologiques</a:t>
            </a:r>
          </a:p>
          <a:p>
            <a:pPr lvl="1"/>
            <a:r>
              <a:rPr lang="fr-FR" sz="2000" dirty="0"/>
              <a:t>Voir la science sous un angle positif non naïf</a:t>
            </a:r>
          </a:p>
          <a:p>
            <a:pPr lvl="1"/>
            <a:r>
              <a:rPr lang="fr-FR" sz="2000" dirty="0"/>
              <a:t>Discussion de la notion de progrès</a:t>
            </a:r>
          </a:p>
          <a:p>
            <a:pPr lvl="1"/>
            <a:r>
              <a:rPr lang="fr-FR" sz="2000" dirty="0"/>
              <a:t>Les « impacts » des développements technologiques</a:t>
            </a:r>
          </a:p>
          <a:p>
            <a:r>
              <a:rPr lang="fr-FR" sz="2400" dirty="0"/>
              <a:t>La science outil de compréhension des effets voulus ou non sur le monde</a:t>
            </a:r>
          </a:p>
          <a:p>
            <a:r>
              <a:rPr lang="fr-FR" sz="2400" dirty="0"/>
              <a:t>La science outil de maîtrise des effets sur le monde</a:t>
            </a:r>
          </a:p>
        </p:txBody>
      </p:sp>
      <p:sp>
        <p:nvSpPr>
          <p:cNvPr id="7" name="Espace réservé du numéro de diapositive 6">
            <a:extLst>
              <a:ext uri="{FF2B5EF4-FFF2-40B4-BE49-F238E27FC236}">
                <a16:creationId xmlns:a16="http://schemas.microsoft.com/office/drawing/2014/main" xmlns="" id="{6B277EFB-AC68-9F41-BAA5-CBC72AAFCDD1}"/>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4" name="Rectangle 3"/>
          <p:cNvSpPr/>
          <p:nvPr/>
        </p:nvSpPr>
        <p:spPr>
          <a:xfrm>
            <a:off x="531813" y="4206516"/>
            <a:ext cx="11660187" cy="2677656"/>
          </a:xfrm>
          <a:prstGeom prst="rect">
            <a:avLst/>
          </a:prstGeom>
          <a:solidFill>
            <a:srgbClr val="FFC000"/>
          </a:solidFill>
        </p:spPr>
        <p:txBody>
          <a:bodyPr wrap="square">
            <a:spAutoFit/>
          </a:bodyPr>
          <a:lstStyle/>
          <a:p>
            <a:r>
              <a:rPr lang="fr-FR" sz="2400" i="1" dirty="0">
                <a:solidFill>
                  <a:srgbClr val="000000"/>
                </a:solidFill>
                <a:latin typeface="Arial Narrow" panose="020B0606020202030204" pitchFamily="34" charset="0"/>
              </a:rPr>
              <a:t>« </a:t>
            </a:r>
            <a:r>
              <a:rPr lang="fr-FR" sz="2400" b="1" i="1" dirty="0">
                <a:solidFill>
                  <a:srgbClr val="000000"/>
                </a:solidFill>
                <a:latin typeface="Arial Narrow" panose="020B0606020202030204" pitchFamily="34" charset="0"/>
              </a:rPr>
              <a:t>Dans le cadre de l’enseignement scientifique, il s’agit de faire comprendre à chacun en quoi la culture scientifique est aujourd’hui indispensable pour saisir l’évolution des sociétés comme celle de l’environnement et de contrôler cette évolution.</a:t>
            </a:r>
            <a:r>
              <a:rPr lang="fr-FR" sz="2400" i="1" dirty="0">
                <a:solidFill>
                  <a:srgbClr val="000000"/>
                </a:solidFill>
                <a:latin typeface="Arial Narrow" panose="020B0606020202030204" pitchFamily="34" charset="0"/>
              </a:rPr>
              <a:t> </a:t>
            </a:r>
          </a:p>
          <a:p>
            <a:r>
              <a:rPr lang="fr-FR" sz="2400" i="1" dirty="0">
                <a:solidFill>
                  <a:srgbClr val="000000"/>
                </a:solidFill>
                <a:latin typeface="Arial Narrow" panose="020B0606020202030204" pitchFamily="34" charset="0"/>
              </a:rPr>
              <a:t>Les conséquences de l’activité humaine sur l’environnement et leur contrôle seront particulièrement développées dans le programme de terminale</a:t>
            </a:r>
          </a:p>
          <a:p>
            <a:r>
              <a:rPr lang="fr-FR" sz="2400" i="1" dirty="0">
                <a:solidFill>
                  <a:srgbClr val="000000"/>
                </a:solidFill>
                <a:latin typeface="Arial Narrow" panose="020B0606020202030204" pitchFamily="34" charset="0"/>
              </a:rPr>
              <a:t>Cet enseignement peut être également mis en relation avec le programme d’enseignement moral et civique de la classe de première»</a:t>
            </a:r>
            <a:endParaRPr lang="fr-FR" sz="2400" i="1" dirty="0">
              <a:latin typeface="Arial Narrow" panose="020B0606020202030204" pitchFamily="34" charset="0"/>
            </a:endParaRPr>
          </a:p>
        </p:txBody>
      </p:sp>
    </p:spTree>
    <p:extLst>
      <p:ext uri="{BB962C8B-B14F-4D97-AF65-F5344CB8AC3E}">
        <p14:creationId xmlns:p14="http://schemas.microsoft.com/office/powerpoint/2010/main" val="280933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07125" y="121494"/>
            <a:ext cx="8911687" cy="666288"/>
          </a:xfrm>
        </p:spPr>
        <p:txBody>
          <a:bodyPr/>
          <a:lstStyle/>
          <a:p>
            <a:r>
              <a:rPr lang="fr-FR" dirty="0"/>
              <a:t>Quelques points de vigilance …</a:t>
            </a:r>
          </a:p>
        </p:txBody>
      </p:sp>
      <p:sp>
        <p:nvSpPr>
          <p:cNvPr id="4" name="Espace réservé du contenu 3"/>
          <p:cNvSpPr>
            <a:spLocks noGrp="1"/>
          </p:cNvSpPr>
          <p:nvPr>
            <p:ph idx="1"/>
          </p:nvPr>
        </p:nvSpPr>
        <p:spPr>
          <a:xfrm>
            <a:off x="1065212" y="1286257"/>
            <a:ext cx="4573588" cy="5571743"/>
          </a:xfrm>
        </p:spPr>
        <p:txBody>
          <a:bodyPr>
            <a:noAutofit/>
          </a:bodyPr>
          <a:lstStyle/>
          <a:p>
            <a:r>
              <a:rPr lang="fr-FR" sz="2000" b="1" dirty="0"/>
              <a:t>Le programme est interdisciplinaire </a:t>
            </a:r>
            <a:r>
              <a:rPr lang="fr-FR" sz="2000" dirty="0"/>
              <a:t>: travail en équipe pour articuler les apports (harmonisation du vocabulaire, explicitation commune des démarches..)</a:t>
            </a:r>
          </a:p>
          <a:p>
            <a:r>
              <a:rPr lang="fr-FR" sz="2000" b="1" dirty="0"/>
              <a:t>Remobilisation indispensable des acquis </a:t>
            </a:r>
            <a:r>
              <a:rPr lang="fr-FR" sz="2000" dirty="0"/>
              <a:t>pour traiter ce programme (paragraphes « prérequis »)</a:t>
            </a:r>
          </a:p>
          <a:p>
            <a:r>
              <a:rPr lang="fr-FR" sz="2000" b="1" dirty="0"/>
              <a:t>Penser la place des maths </a:t>
            </a:r>
            <a:r>
              <a:rPr lang="fr-FR" sz="2000" dirty="0"/>
              <a:t>en équipe pour chacun des thèmes</a:t>
            </a:r>
          </a:p>
          <a:p>
            <a:r>
              <a:rPr lang="fr-FR" sz="2000" b="1" dirty="0"/>
              <a:t>Construire l’enseignement de manière matricielle </a:t>
            </a:r>
            <a:r>
              <a:rPr lang="fr-FR" sz="2000" dirty="0"/>
              <a:t>pour atteindre les 3 objectifs majeurs</a:t>
            </a:r>
          </a:p>
          <a:p>
            <a:endParaRPr lang="fr-FR" sz="2000" b="1" dirty="0"/>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18</a:t>
            </a:fld>
            <a:endParaRPr lang="fr-FR"/>
          </a:p>
        </p:txBody>
      </p:sp>
      <p:pic>
        <p:nvPicPr>
          <p:cNvPr id="5" name="Image 4"/>
          <p:cNvPicPr>
            <a:picLocks noChangeAspect="1"/>
          </p:cNvPicPr>
          <p:nvPr/>
        </p:nvPicPr>
        <p:blipFill>
          <a:blip r:embed="rId3"/>
          <a:stretch>
            <a:fillRect/>
          </a:stretch>
        </p:blipFill>
        <p:spPr>
          <a:xfrm>
            <a:off x="5933592" y="1885950"/>
            <a:ext cx="6258408" cy="3333750"/>
          </a:xfrm>
          <a:prstGeom prst="rect">
            <a:avLst/>
          </a:prstGeom>
        </p:spPr>
      </p:pic>
    </p:spTree>
    <p:extLst>
      <p:ext uri="{BB962C8B-B14F-4D97-AF65-F5344CB8AC3E}">
        <p14:creationId xmlns:p14="http://schemas.microsoft.com/office/powerpoint/2010/main" val="31343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Attitudes à développer chez les élèves</a:t>
            </a:r>
          </a:p>
        </p:txBody>
      </p:sp>
      <p:sp>
        <p:nvSpPr>
          <p:cNvPr id="3" name="Espace réservé du contenu 2"/>
          <p:cNvSpPr>
            <a:spLocks noGrp="1"/>
          </p:cNvSpPr>
          <p:nvPr>
            <p:ph idx="1"/>
          </p:nvPr>
        </p:nvSpPr>
        <p:spPr>
          <a:xfrm>
            <a:off x="1705808" y="1482672"/>
            <a:ext cx="9452972" cy="4701152"/>
          </a:xfrm>
        </p:spPr>
        <p:txBody>
          <a:bodyPr>
            <a:noAutofit/>
          </a:bodyPr>
          <a:lstStyle/>
          <a:p>
            <a:r>
              <a:rPr lang="fr-FR" sz="3200" dirty="0"/>
              <a:t>Curiosité </a:t>
            </a:r>
          </a:p>
          <a:p>
            <a:r>
              <a:rPr lang="fr-FR" sz="3200" dirty="0"/>
              <a:t>Créativité</a:t>
            </a:r>
          </a:p>
          <a:p>
            <a:r>
              <a:rPr lang="fr-FR" sz="3200" dirty="0"/>
              <a:t>Sens de l’observation</a:t>
            </a:r>
          </a:p>
          <a:p>
            <a:r>
              <a:rPr lang="fr-FR" sz="3200" dirty="0"/>
              <a:t>Rigueur</a:t>
            </a:r>
          </a:p>
          <a:p>
            <a:r>
              <a:rPr lang="fr-FR" sz="3200" dirty="0"/>
              <a:t>Doute</a:t>
            </a:r>
          </a:p>
          <a:p>
            <a:r>
              <a:rPr lang="fr-FR" sz="3200" dirty="0"/>
              <a:t>Esprit critique</a:t>
            </a:r>
          </a:p>
          <a:p>
            <a:r>
              <a:rPr lang="fr-FR" sz="3200" dirty="0"/>
              <a:t>Rôle formateur de l’erreur</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19</a:t>
            </a:fld>
            <a:endParaRPr lang="fr-FR"/>
          </a:p>
        </p:txBody>
      </p:sp>
    </p:spTree>
    <p:extLst>
      <p:ext uri="{BB962C8B-B14F-4D97-AF65-F5344CB8AC3E}">
        <p14:creationId xmlns:p14="http://schemas.microsoft.com/office/powerpoint/2010/main" val="41045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627322" y="147337"/>
            <a:ext cx="10445858" cy="1280890"/>
          </a:xfrm>
        </p:spPr>
        <p:txBody>
          <a:bodyPr>
            <a:normAutofit fontScale="90000"/>
          </a:bodyPr>
          <a:lstStyle/>
          <a:p>
            <a:r>
              <a:rPr lang="fr-FR" dirty="0"/>
              <a:t>Accompagnement de la mise en œuvre de l’enseignement scientifique en classe de première</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2</a:t>
            </a:fld>
            <a:endParaRPr lang="fr-FR"/>
          </a:p>
        </p:txBody>
      </p:sp>
      <p:sp>
        <p:nvSpPr>
          <p:cNvPr id="2" name="Espace réservé du contenu 1"/>
          <p:cNvSpPr>
            <a:spLocks noGrp="1"/>
          </p:cNvSpPr>
          <p:nvPr>
            <p:ph idx="1"/>
          </p:nvPr>
        </p:nvSpPr>
        <p:spPr>
          <a:xfrm>
            <a:off x="1487837" y="1428228"/>
            <a:ext cx="10461356" cy="5034566"/>
          </a:xfrm>
        </p:spPr>
        <p:txBody>
          <a:bodyPr>
            <a:normAutofit fontScale="70000" lnSpcReduction="20000"/>
          </a:bodyPr>
          <a:lstStyle/>
          <a:p>
            <a:r>
              <a:rPr lang="fr-FR" sz="2900" dirty="0"/>
              <a:t>Un groupe de 16 professeurs ressources dans l’académie, travaillant avec les IA IPR de maths, PC et SVT </a:t>
            </a:r>
          </a:p>
          <a:p>
            <a:r>
              <a:rPr lang="fr-FR" sz="2900" dirty="0"/>
              <a:t>Une stratégie académique de formation :</a:t>
            </a:r>
          </a:p>
          <a:p>
            <a:pPr lvl="1">
              <a:lnSpc>
                <a:spcPct val="120000"/>
              </a:lnSpc>
              <a:spcBef>
                <a:spcPts val="0"/>
              </a:spcBef>
              <a:buFont typeface="Wingdings" panose="05000000000000000000" pitchFamily="2" charset="2"/>
              <a:buChar char="§"/>
            </a:pPr>
            <a:r>
              <a:rPr lang="fr-FR" sz="2900" dirty="0"/>
              <a:t>Mise en place, d’</a:t>
            </a:r>
            <a:r>
              <a:rPr lang="fr-FR" sz="2900" b="1" dirty="0"/>
              <a:t>une journée de formation </a:t>
            </a:r>
            <a:r>
              <a:rPr lang="fr-FR" sz="2900" dirty="0"/>
              <a:t>en direction de  240 enseignants désignés par les proviseurs (10 regroupements d’établissements);</a:t>
            </a:r>
          </a:p>
          <a:p>
            <a:pPr lvl="1">
              <a:lnSpc>
                <a:spcPct val="120000"/>
              </a:lnSpc>
              <a:spcBef>
                <a:spcPts val="0"/>
              </a:spcBef>
              <a:buFont typeface="Wingdings" panose="05000000000000000000" pitchFamily="2" charset="2"/>
              <a:buChar char="§"/>
            </a:pPr>
            <a:r>
              <a:rPr lang="fr-FR" sz="2900" b="1" dirty="0"/>
              <a:t>2 journées </a:t>
            </a:r>
            <a:r>
              <a:rPr lang="fr-FR" sz="2900" dirty="0"/>
              <a:t>de formation programmées en </a:t>
            </a:r>
            <a:r>
              <a:rPr lang="fr-FR" sz="2900" b="1" dirty="0"/>
              <a:t>2019</a:t>
            </a:r>
            <a:r>
              <a:rPr lang="fr-FR" sz="2900" dirty="0"/>
              <a:t>-</a:t>
            </a:r>
            <a:r>
              <a:rPr lang="fr-FR" sz="2900" b="1" dirty="0"/>
              <a:t>2020 </a:t>
            </a:r>
            <a:r>
              <a:rPr lang="fr-FR" sz="2900" dirty="0"/>
              <a:t>;</a:t>
            </a:r>
          </a:p>
          <a:p>
            <a:pPr lvl="1">
              <a:lnSpc>
                <a:spcPct val="120000"/>
              </a:lnSpc>
              <a:spcBef>
                <a:spcPts val="0"/>
              </a:spcBef>
              <a:buFont typeface="Wingdings" panose="05000000000000000000" pitchFamily="2" charset="2"/>
              <a:buChar char="§"/>
            </a:pPr>
            <a:r>
              <a:rPr lang="fr-FR" sz="2900" dirty="0"/>
              <a:t>Des </a:t>
            </a:r>
            <a:r>
              <a:rPr lang="fr-FR" sz="2900" b="1" dirty="0"/>
              <a:t>formations à inscriptions individuelles </a:t>
            </a:r>
            <a:r>
              <a:rPr lang="fr-FR" sz="2900" dirty="0"/>
              <a:t>intégrées aux PAF des années suivantes</a:t>
            </a:r>
          </a:p>
          <a:p>
            <a:pPr>
              <a:lnSpc>
                <a:spcPct val="150000"/>
              </a:lnSpc>
            </a:pPr>
            <a:r>
              <a:rPr lang="fr-FR" sz="2900" dirty="0"/>
              <a:t>Des ressources académiques mises à disposition via un </a:t>
            </a:r>
            <a:r>
              <a:rPr lang="fr-FR" sz="2900" dirty="0" err="1"/>
              <a:t>Padlet</a:t>
            </a:r>
            <a:r>
              <a:rPr lang="fr-FR" sz="2900" dirty="0"/>
              <a:t> </a:t>
            </a:r>
          </a:p>
          <a:p>
            <a:pPr>
              <a:lnSpc>
                <a:spcPct val="150000"/>
              </a:lnSpc>
            </a:pPr>
            <a:r>
              <a:rPr lang="fr-FR" sz="2900" dirty="0"/>
              <a:t>Des ressources nationales dont un PNF (15 et 16 mai) associé à un parcours </a:t>
            </a:r>
            <a:r>
              <a:rPr lang="fr-FR" sz="2900" dirty="0" err="1"/>
              <a:t>m@gistère</a:t>
            </a:r>
            <a:endParaRPr lang="fr-FR" sz="2900" dirty="0"/>
          </a:p>
          <a:p>
            <a:pPr>
              <a:lnSpc>
                <a:spcPct val="150000"/>
              </a:lnSpc>
            </a:pPr>
            <a:r>
              <a:rPr lang="fr-FR" sz="2900" dirty="0"/>
              <a:t>D’autres ressources en cours d’élaboration </a:t>
            </a:r>
            <a:r>
              <a:rPr lang="fr-FR" sz="2500" i="1" dirty="0"/>
              <a:t>(publication sur </a:t>
            </a:r>
            <a:r>
              <a:rPr lang="fr-FR" sz="2500" i="1" dirty="0" err="1"/>
              <a:t>Eduscol</a:t>
            </a:r>
            <a:r>
              <a:rPr lang="fr-FR" sz="2500" i="1" dirty="0"/>
              <a:t> dès juillet 2019)</a:t>
            </a:r>
          </a:p>
          <a:p>
            <a:endParaRPr lang="fr-FR" dirty="0"/>
          </a:p>
        </p:txBody>
      </p:sp>
    </p:spTree>
    <p:extLst>
      <p:ext uri="{BB962C8B-B14F-4D97-AF65-F5344CB8AC3E}">
        <p14:creationId xmlns:p14="http://schemas.microsoft.com/office/powerpoint/2010/main" val="188073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5A6D04-F39D-BA4D-BCEE-19C2947F91F5}"/>
              </a:ext>
            </a:extLst>
          </p:cNvPr>
          <p:cNvSpPr>
            <a:spLocks noGrp="1"/>
          </p:cNvSpPr>
          <p:nvPr>
            <p:ph type="title"/>
          </p:nvPr>
        </p:nvSpPr>
        <p:spPr>
          <a:xfrm>
            <a:off x="1606060" y="141268"/>
            <a:ext cx="10046677" cy="1293028"/>
          </a:xfrm>
        </p:spPr>
        <p:txBody>
          <a:bodyPr>
            <a:normAutofit/>
          </a:bodyPr>
          <a:lstStyle/>
          <a:p>
            <a:r>
              <a:rPr lang="fr-FR" b="1" dirty="0"/>
              <a:t>Penser la construction de l’enseignement scientifique dans une logique matricielle  :</a:t>
            </a:r>
          </a:p>
        </p:txBody>
      </p:sp>
      <p:sp>
        <p:nvSpPr>
          <p:cNvPr id="4" name="Espace réservé du numéro de diapositive 3">
            <a:extLst>
              <a:ext uri="{FF2B5EF4-FFF2-40B4-BE49-F238E27FC236}">
                <a16:creationId xmlns:a16="http://schemas.microsoft.com/office/drawing/2014/main" xmlns="" id="{11564FE7-EFF0-584D-8613-821391CD06F3}"/>
              </a:ext>
            </a:extLst>
          </p:cNvPr>
          <p:cNvSpPr>
            <a:spLocks noGrp="1"/>
          </p:cNvSpPr>
          <p:nvPr>
            <p:ph type="sldNum" sz="quarter" idx="12"/>
          </p:nvPr>
        </p:nvSpPr>
        <p:spPr/>
        <p:txBody>
          <a:bodyPr/>
          <a:lstStyle/>
          <a:p>
            <a:fld id="{6D22F896-40B5-4ADD-8801-0D06FADFA095}" type="slidenum">
              <a:rPr lang="en-US" smtClean="0"/>
              <a:t>20</a:t>
            </a:fld>
            <a:endParaRPr lang="en-US" dirty="0"/>
          </a:p>
        </p:txBody>
      </p:sp>
      <p:graphicFrame>
        <p:nvGraphicFramePr>
          <p:cNvPr id="8" name="Espace réservé du contenu 7">
            <a:extLst>
              <a:ext uri="{FF2B5EF4-FFF2-40B4-BE49-F238E27FC236}">
                <a16:creationId xmlns:a16="http://schemas.microsoft.com/office/drawing/2014/main" xmlns="" id="{3371A9C3-669F-5E46-8D70-1165616E693A}"/>
              </a:ext>
            </a:extLst>
          </p:cNvPr>
          <p:cNvGraphicFramePr>
            <a:graphicFrameLocks noGrp="1"/>
          </p:cNvGraphicFramePr>
          <p:nvPr>
            <p:ph idx="1"/>
            <p:extLst>
              <p:ext uri="{D42A27DB-BD31-4B8C-83A1-F6EECF244321}">
                <p14:modId xmlns:p14="http://schemas.microsoft.com/office/powerpoint/2010/main" val="2180386774"/>
              </p:ext>
            </p:extLst>
          </p:nvPr>
        </p:nvGraphicFramePr>
        <p:xfrm>
          <a:off x="1688122" y="1434296"/>
          <a:ext cx="10264393" cy="4785360"/>
        </p:xfrm>
        <a:graphic>
          <a:graphicData uri="http://schemas.openxmlformats.org/drawingml/2006/table">
            <a:tbl>
              <a:tblPr firstRow="1" bandRow="1">
                <a:tableStyleId>{2D5ABB26-0587-4C30-8999-92F81FD0307C}</a:tableStyleId>
              </a:tblPr>
              <a:tblGrid>
                <a:gridCol w="2712037">
                  <a:extLst>
                    <a:ext uri="{9D8B030D-6E8A-4147-A177-3AD203B41FA5}">
                      <a16:colId xmlns:a16="http://schemas.microsoft.com/office/drawing/2014/main" xmlns="" val="3397089779"/>
                    </a:ext>
                  </a:extLst>
                </a:gridCol>
                <a:gridCol w="2343248">
                  <a:extLst>
                    <a:ext uri="{9D8B030D-6E8A-4147-A177-3AD203B41FA5}">
                      <a16:colId xmlns:a16="http://schemas.microsoft.com/office/drawing/2014/main" xmlns="" val="441529592"/>
                    </a:ext>
                  </a:extLst>
                </a:gridCol>
                <a:gridCol w="2604554">
                  <a:extLst>
                    <a:ext uri="{9D8B030D-6E8A-4147-A177-3AD203B41FA5}">
                      <a16:colId xmlns:a16="http://schemas.microsoft.com/office/drawing/2014/main" xmlns="" val="97433857"/>
                    </a:ext>
                  </a:extLst>
                </a:gridCol>
                <a:gridCol w="2604554">
                  <a:extLst>
                    <a:ext uri="{9D8B030D-6E8A-4147-A177-3AD203B41FA5}">
                      <a16:colId xmlns:a16="http://schemas.microsoft.com/office/drawing/2014/main" xmlns="" val="4272503111"/>
                    </a:ext>
                  </a:extLst>
                </a:gridCol>
              </a:tblGrid>
              <a:tr h="370840">
                <a:tc>
                  <a:txBody>
                    <a:bodyPr/>
                    <a:lstStyle/>
                    <a:p>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Comprendre la </a:t>
                      </a:r>
                      <a:r>
                        <a:rPr lang="fr-FR" sz="1600" b="1" kern="1200" dirty="0">
                          <a:solidFill>
                            <a:srgbClr val="FF0000"/>
                          </a:solidFill>
                          <a:effectLst/>
                        </a:rPr>
                        <a:t>nature du savoir</a:t>
                      </a:r>
                      <a:r>
                        <a:rPr lang="fr-FR" sz="1600" b="1" kern="1200" dirty="0">
                          <a:effectLst/>
                        </a:rPr>
                        <a:t> scientifique et ses méthodes d’élaboration</a:t>
                      </a:r>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Identifier et mettre en œuvre </a:t>
                      </a:r>
                      <a:r>
                        <a:rPr lang="fr-FR" sz="1600" b="1" kern="1200" dirty="0">
                          <a:solidFill>
                            <a:srgbClr val="FF0000"/>
                          </a:solidFill>
                          <a:effectLst/>
                        </a:rPr>
                        <a:t>des pratiques scientifiques</a:t>
                      </a:r>
                    </a:p>
                    <a:p>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rPr>
                        <a:t>Identifier et comprendre </a:t>
                      </a:r>
                      <a:r>
                        <a:rPr lang="fr-FR" sz="1600" b="1" kern="1200" dirty="0">
                          <a:solidFill>
                            <a:srgbClr val="FF0000"/>
                          </a:solidFill>
                          <a:effectLst/>
                        </a:rPr>
                        <a:t>les effets de la science </a:t>
                      </a:r>
                      <a:r>
                        <a:rPr lang="fr-FR" sz="1600" b="1" kern="1200" dirty="0">
                          <a:effectLst/>
                        </a:rPr>
                        <a:t>sur les sociétés et sur l’environnement</a:t>
                      </a:r>
                      <a:endParaRPr lang="fr-FR" sz="1600" b="1"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6022577"/>
                  </a:ext>
                </a:extLst>
              </a:tr>
              <a:tr h="370840">
                <a:tc>
                  <a:txBody>
                    <a:bodyPr/>
                    <a:lstStyle/>
                    <a:p>
                      <a:r>
                        <a:rPr lang="fr-FR" sz="1800" b="1" u="none" kern="1200" dirty="0">
                          <a:effectLst/>
                        </a:rPr>
                        <a:t>1- Une longue histoire de la matière</a:t>
                      </a:r>
                      <a:r>
                        <a:rPr lang="fr-FR" sz="1800" b="1" u="none" dirty="0">
                          <a:effectLst/>
                        </a:rPr>
                        <a:t> </a:t>
                      </a:r>
                      <a:endParaRPr lang="fr-FR" sz="1800" b="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4889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kern="1200" dirty="0">
                          <a:effectLst/>
                        </a:rPr>
                        <a:t>2- Le Soleil, notre source d’énergie </a:t>
                      </a:r>
                      <a:endParaRPr lang="fr-FR" sz="1800" b="1"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02489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none" kern="1200" dirty="0">
                          <a:effectLst/>
                        </a:rPr>
                        <a:t>3- La Terre, un astre singulier</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5108702"/>
                  </a:ext>
                </a:extLst>
              </a:tr>
              <a:tr h="370840">
                <a:tc>
                  <a:txBody>
                    <a:bodyPr/>
                    <a:lstStyle/>
                    <a:p>
                      <a:r>
                        <a:rPr lang="fr-FR" sz="1800" b="1" kern="1200" dirty="0">
                          <a:effectLst/>
                        </a:rPr>
                        <a:t>4- Son et musique, porteurs d’information</a:t>
                      </a:r>
                      <a:r>
                        <a:rPr lang="fr-FR" sz="1800" b="1" dirty="0">
                          <a:effectLst/>
                        </a:rPr>
                        <a:t> </a:t>
                      </a:r>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9517559"/>
                  </a:ext>
                </a:extLst>
              </a:tr>
              <a:tr h="370840">
                <a:tc>
                  <a:txBody>
                    <a:bodyPr/>
                    <a:lstStyle/>
                    <a:p>
                      <a:r>
                        <a:rPr lang="fr-FR" sz="1800" b="1" dirty="0"/>
                        <a:t>5- Projet scientifique (expérimental et numérique)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8064262"/>
                  </a:ext>
                </a:extLst>
              </a:tr>
            </a:tbl>
          </a:graphicData>
        </a:graphic>
      </p:graphicFrame>
    </p:spTree>
    <p:extLst>
      <p:ext uri="{BB962C8B-B14F-4D97-AF65-F5344CB8AC3E}">
        <p14:creationId xmlns:p14="http://schemas.microsoft.com/office/powerpoint/2010/main" val="2568968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D415EE1-8C81-9D4E-8FE7-A7F65E08E805}"/>
              </a:ext>
            </a:extLst>
          </p:cNvPr>
          <p:cNvSpPr>
            <a:spLocks noGrp="1"/>
          </p:cNvSpPr>
          <p:nvPr>
            <p:ph type="title"/>
          </p:nvPr>
        </p:nvSpPr>
        <p:spPr>
          <a:xfrm>
            <a:off x="292326" y="0"/>
            <a:ext cx="9920808" cy="767063"/>
          </a:xfrm>
        </p:spPr>
        <p:txBody>
          <a:bodyPr>
            <a:normAutofit/>
          </a:bodyPr>
          <a:lstStyle/>
          <a:p>
            <a:r>
              <a:rPr lang="en" sz="3200" b="1" dirty="0">
                <a:sym typeface="Calibri"/>
              </a:rPr>
              <a:t>Thème 1 : une longue histoire de la matière</a:t>
            </a:r>
            <a:endParaRPr lang="fr-FR" sz="3200" b="1"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326" y="555895"/>
            <a:ext cx="12278302" cy="3373953"/>
          </a:xfrm>
        </p:spPr>
      </p:pic>
      <p:sp>
        <p:nvSpPr>
          <p:cNvPr id="6" name="Espace réservé du numéro de diapositive 5">
            <a:extLst>
              <a:ext uri="{FF2B5EF4-FFF2-40B4-BE49-F238E27FC236}">
                <a16:creationId xmlns:a16="http://schemas.microsoft.com/office/drawing/2014/main" xmlns="" id="{D480591D-9DB5-C74D-A896-EC78EF5B6299}"/>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4" name="Rectangle 3"/>
          <p:cNvSpPr/>
          <p:nvPr/>
        </p:nvSpPr>
        <p:spPr>
          <a:xfrm>
            <a:off x="292326" y="3718679"/>
            <a:ext cx="11899674" cy="2862322"/>
          </a:xfrm>
          <a:prstGeom prst="rect">
            <a:avLst/>
          </a:prstGeom>
          <a:solidFill>
            <a:srgbClr val="FFC000"/>
          </a:solidFill>
        </p:spPr>
        <p:txBody>
          <a:bodyPr wrap="square">
            <a:spAutoFit/>
          </a:bodyPr>
          <a:lstStyle/>
          <a:p>
            <a:r>
              <a:rPr lang="fr-FR" b="1" dirty="0">
                <a:solidFill>
                  <a:srgbClr val="000000"/>
                </a:solidFill>
                <a:latin typeface="Arial Narrow" panose="020B0606020202030204" pitchFamily="34" charset="0"/>
              </a:rPr>
              <a:t>Prérequis et limites </a:t>
            </a:r>
            <a:endParaRPr lang="fr-FR" dirty="0">
              <a:solidFill>
                <a:srgbClr val="000000"/>
              </a:solidFill>
              <a:latin typeface="Arial Narrow" panose="020B0606020202030204" pitchFamily="34" charset="0"/>
            </a:endParaRPr>
          </a:p>
          <a:p>
            <a:r>
              <a:rPr lang="fr-FR" dirty="0">
                <a:solidFill>
                  <a:srgbClr val="000000"/>
                </a:solidFill>
                <a:latin typeface="Arial Narrow" panose="020B0606020202030204" pitchFamily="34" charset="0"/>
              </a:rPr>
              <a:t>Les notions, déjà connues, de noyaux, d’atome, d’élément chimique et de réaction nucléaire sont </a:t>
            </a:r>
            <a:r>
              <a:rPr lang="fr-FR" b="1" u="sng" dirty="0">
                <a:solidFill>
                  <a:srgbClr val="000000"/>
                </a:solidFill>
                <a:latin typeface="Arial Narrow" panose="020B0606020202030204" pitchFamily="34" charset="0"/>
              </a:rPr>
              <a:t>remobilisées</a:t>
            </a:r>
            <a:r>
              <a:rPr lang="fr-FR" b="1" dirty="0">
                <a:solidFill>
                  <a:srgbClr val="000000"/>
                </a:solidFill>
                <a:latin typeface="Arial Narrow" panose="020B0606020202030204" pitchFamily="34" charset="0"/>
              </a:rPr>
              <a:t>. Aucune connaissance n’est exigible sur les différents types de radioactivité. </a:t>
            </a:r>
          </a:p>
          <a:p>
            <a:r>
              <a:rPr lang="fr-FR" dirty="0">
                <a:solidFill>
                  <a:srgbClr val="000000"/>
                </a:solidFill>
                <a:latin typeface="Arial Narrow" panose="020B0606020202030204" pitchFamily="34" charset="0"/>
              </a:rPr>
              <a:t>L’évolution du nombre moyen de noyaux restants au cours d’une désintégration radioactive se limite au cas de durées discrètes, multiples entiers de la demi-vie. </a:t>
            </a:r>
            <a:r>
              <a:rPr lang="fr-FR" b="1" dirty="0">
                <a:solidFill>
                  <a:srgbClr val="000000"/>
                </a:solidFill>
                <a:latin typeface="Arial Narrow" panose="020B0606020202030204" pitchFamily="34" charset="0"/>
              </a:rPr>
              <a:t>Aucun formalisme sur la notion de suite n’est exigible</a:t>
            </a:r>
            <a:r>
              <a:rPr lang="fr-FR" dirty="0">
                <a:solidFill>
                  <a:srgbClr val="000000"/>
                </a:solidFill>
                <a:latin typeface="Arial Narrow" panose="020B0606020202030204" pitchFamily="34" charset="0"/>
              </a:rPr>
              <a:t>. </a:t>
            </a:r>
          </a:p>
          <a:p>
            <a:r>
              <a:rPr lang="fr-FR" b="1" dirty="0">
                <a:solidFill>
                  <a:srgbClr val="000000"/>
                </a:solidFill>
                <a:latin typeface="Arial Narrow" panose="020B0606020202030204" pitchFamily="34" charset="0"/>
              </a:rPr>
              <a:t>Les fonctions exponentielle et logarithme ne font pas partie des connaissances attendues</a:t>
            </a:r>
            <a:r>
              <a:rPr lang="fr-FR" dirty="0">
                <a:solidFill>
                  <a:srgbClr val="000000"/>
                </a:solidFill>
                <a:latin typeface="Arial Narrow" panose="020B0606020202030204" pitchFamily="34" charset="0"/>
              </a:rPr>
              <a:t>. </a:t>
            </a:r>
            <a:r>
              <a:rPr lang="fr-FR" sz="1100" dirty="0">
                <a:solidFill>
                  <a:srgbClr val="000000"/>
                </a:solidFill>
                <a:latin typeface="Arial Narrow" panose="020B0606020202030204" pitchFamily="34" charset="0"/>
              </a:rPr>
              <a:t>[…]</a:t>
            </a:r>
          </a:p>
          <a:p>
            <a:r>
              <a:rPr lang="fr-FR" dirty="0">
                <a:solidFill>
                  <a:srgbClr val="000000"/>
                </a:solidFill>
                <a:latin typeface="Arial Narrow" panose="020B0606020202030204" pitchFamily="34" charset="0"/>
              </a:rPr>
              <a:t>Les notions, déjà connues, d’entité chimique, de roche et de minéral sont </a:t>
            </a:r>
            <a:r>
              <a:rPr lang="fr-FR" b="1" u="sng" dirty="0">
                <a:solidFill>
                  <a:srgbClr val="000000"/>
                </a:solidFill>
                <a:latin typeface="Arial Narrow" panose="020B0606020202030204" pitchFamily="34" charset="0"/>
              </a:rPr>
              <a:t>remobilisées</a:t>
            </a:r>
            <a:r>
              <a:rPr lang="fr-FR" dirty="0">
                <a:solidFill>
                  <a:srgbClr val="000000"/>
                </a:solidFill>
                <a:latin typeface="Arial Narrow" panose="020B0606020202030204" pitchFamily="34" charset="0"/>
              </a:rPr>
              <a:t>. L’objectif est de présenter l’organisation de la matière propre à l’état cristallin à partir d’exemples. La diversité des systèmes cristallins et des minéraux est seulement évoquée. </a:t>
            </a:r>
            <a:r>
              <a:rPr lang="fr-FR" b="1" dirty="0">
                <a:solidFill>
                  <a:srgbClr val="000000"/>
                </a:solidFill>
                <a:latin typeface="Arial Narrow" panose="020B0606020202030204" pitchFamily="34" charset="0"/>
              </a:rPr>
              <a:t>La description de l’état cristallin est l’occasion d’utiliser les mathématiques </a:t>
            </a:r>
            <a:r>
              <a:rPr lang="fr-FR" dirty="0">
                <a:solidFill>
                  <a:srgbClr val="000000"/>
                </a:solidFill>
                <a:latin typeface="Arial Narrow" panose="020B0606020202030204" pitchFamily="34" charset="0"/>
              </a:rPr>
              <a:t>(géométrie du cube et de la sphère, calculs de volumes, proportions) pour décrire la nature et quantifier ses propriétés.	</a:t>
            </a:r>
          </a:p>
        </p:txBody>
      </p:sp>
    </p:spTree>
    <p:extLst>
      <p:ext uri="{BB962C8B-B14F-4D97-AF65-F5344CB8AC3E}">
        <p14:creationId xmlns:p14="http://schemas.microsoft.com/office/powerpoint/2010/main" val="8102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E6100C97-41D3-5B43-BECC-121B7A3CF794}"/>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4" name="Rectangle 3"/>
          <p:cNvSpPr/>
          <p:nvPr/>
        </p:nvSpPr>
        <p:spPr>
          <a:xfrm>
            <a:off x="247650" y="4028782"/>
            <a:ext cx="11506200" cy="2893100"/>
          </a:xfrm>
          <a:prstGeom prst="rect">
            <a:avLst/>
          </a:prstGeom>
          <a:solidFill>
            <a:srgbClr val="FFC000"/>
          </a:solidFill>
        </p:spPr>
        <p:txBody>
          <a:bodyPr wrap="square">
            <a:spAutoFit/>
          </a:bodyPr>
          <a:lstStyle/>
          <a:p>
            <a:r>
              <a:rPr lang="fr-FR" sz="1600" b="1" dirty="0">
                <a:solidFill>
                  <a:srgbClr val="000000"/>
                </a:solidFill>
                <a:latin typeface="Arial Narrow" panose="020B0606020202030204" pitchFamily="34" charset="0"/>
              </a:rPr>
              <a:t>Prérequis et limites </a:t>
            </a:r>
            <a:endParaRPr lang="fr-FR" sz="1600" dirty="0">
              <a:solidFill>
                <a:srgbClr val="000000"/>
              </a:solidFill>
              <a:latin typeface="Arial Narrow" panose="020B0606020202030204" pitchFamily="34" charset="0"/>
            </a:endParaRPr>
          </a:p>
          <a:p>
            <a:r>
              <a:rPr lang="fr-FR" sz="1600" dirty="0">
                <a:solidFill>
                  <a:srgbClr val="000000"/>
                </a:solidFill>
                <a:latin typeface="Arial Narrow" panose="020B0606020202030204" pitchFamily="34" charset="0"/>
              </a:rPr>
              <a:t>Les notions de base concernant l’énergie et la puissance, déjà connues, </a:t>
            </a:r>
            <a:r>
              <a:rPr lang="fr-FR" sz="1600" b="1" dirty="0">
                <a:solidFill>
                  <a:srgbClr val="000000"/>
                </a:solidFill>
                <a:latin typeface="Arial Narrow" panose="020B0606020202030204" pitchFamily="34" charset="0"/>
              </a:rPr>
              <a:t>sont remobilisées. </a:t>
            </a:r>
          </a:p>
          <a:p>
            <a:r>
              <a:rPr lang="fr-FR" sz="1600" dirty="0">
                <a:solidFill>
                  <a:srgbClr val="000000"/>
                </a:solidFill>
                <a:latin typeface="Arial Narrow" panose="020B0606020202030204" pitchFamily="34" charset="0"/>
              </a:rPr>
              <a:t>La loi de Planck n’est pas explicitée : toutes les analyses spectrales sont réalisées à partir de représentations graphiques. La relation entre la température absolue, exprimée en kelvin, et la température en degrés Celsius est fournie, ainsi que la loi de Wien. . […]</a:t>
            </a:r>
          </a:p>
          <a:p>
            <a:r>
              <a:rPr lang="fr-FR" sz="1600" dirty="0">
                <a:solidFill>
                  <a:srgbClr val="000000"/>
                </a:solidFill>
                <a:latin typeface="Arial Narrow" panose="020B0606020202030204" pitchFamily="34" charset="0"/>
              </a:rPr>
              <a:t>Les notions de longueur d’onde du rayonnement et de spectre visible, déjà connues, </a:t>
            </a:r>
            <a:r>
              <a:rPr lang="fr-FR" sz="1600" b="1" dirty="0">
                <a:solidFill>
                  <a:srgbClr val="000000"/>
                </a:solidFill>
                <a:latin typeface="Arial Narrow" panose="020B0606020202030204" pitchFamily="34" charset="0"/>
              </a:rPr>
              <a:t>sont remobilisées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L’objectif de ce paragraphe est de comprendre qualitativement comment le bilan énergétique de la Terre conditionne sa température. </a:t>
            </a:r>
            <a:r>
              <a:rPr lang="fr-FR" sz="1600" b="1" dirty="0">
                <a:solidFill>
                  <a:srgbClr val="000000"/>
                </a:solidFill>
                <a:latin typeface="Arial Narrow" panose="020B0606020202030204" pitchFamily="34" charset="0"/>
              </a:rPr>
              <a:t>La théorie de l’effet de serre et la connaissance de la loi de Stefan-Boltzmann ne sont pas exigibles. </a:t>
            </a:r>
            <a:r>
              <a:rPr lang="fr-FR" sz="1600" dirty="0">
                <a:solidFill>
                  <a:srgbClr val="000000"/>
                </a:solidFill>
                <a:latin typeface="Arial Narrow" panose="020B0606020202030204" pitchFamily="34" charset="0"/>
              </a:rPr>
              <a:t>Le réchauffement climatique global associé au renforcement de l’effet de serre sera étudié en détail en terminale, mais il peut être utilement mentionné. . […]</a:t>
            </a:r>
          </a:p>
          <a:p>
            <a:r>
              <a:rPr lang="fr-FR" sz="1600" dirty="0">
                <a:solidFill>
                  <a:srgbClr val="000000"/>
                </a:solidFill>
                <a:latin typeface="Arial Narrow" panose="020B0606020202030204" pitchFamily="34" charset="0"/>
              </a:rPr>
              <a:t>Les notions de conservation et de conversion d’énergie, déjà connues, </a:t>
            </a:r>
            <a:r>
              <a:rPr lang="fr-FR" sz="1600" b="1" dirty="0">
                <a:solidFill>
                  <a:srgbClr val="000000"/>
                </a:solidFill>
                <a:latin typeface="Arial Narrow" panose="020B0606020202030204" pitchFamily="34" charset="0"/>
              </a:rPr>
              <a:t>sont remobilisées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La respiration et le rôle énergétique des aliments, déjà connus, </a:t>
            </a:r>
            <a:r>
              <a:rPr lang="fr-FR" sz="1600" b="1" dirty="0">
                <a:solidFill>
                  <a:srgbClr val="000000"/>
                </a:solidFill>
                <a:latin typeface="Arial Narrow" panose="020B0606020202030204" pitchFamily="34" charset="0"/>
              </a:rPr>
              <a:t>sont remobilisés</a:t>
            </a:r>
            <a:r>
              <a:rPr lang="fr-FR" sz="1600" dirty="0">
                <a:solidFill>
                  <a:srgbClr val="000000"/>
                </a:solidFill>
                <a:latin typeface="Arial Narrow" panose="020B0606020202030204" pitchFamily="34" charset="0"/>
              </a:rPr>
              <a:t>.</a:t>
            </a:r>
          </a:p>
          <a:p>
            <a:r>
              <a:rPr lang="fr-FR" sz="1600" dirty="0">
                <a:solidFill>
                  <a:srgbClr val="000000"/>
                </a:solidFill>
                <a:latin typeface="Arial Narrow" panose="020B0606020202030204" pitchFamily="34" charset="0"/>
              </a:rPr>
              <a:t>Aucun développement n’est attendu concernant les mécanismes cellulaires et moléculaires.</a:t>
            </a:r>
            <a:r>
              <a:rPr lang="fr-FR" dirty="0">
                <a:solidFill>
                  <a:srgbClr val="000000"/>
                </a:solidFill>
                <a:latin typeface="Arial" panose="020B0604020202020204" pitchFamily="34" charset="0"/>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508"/>
            <a:ext cx="12192000" cy="3495381"/>
          </a:xfrm>
          <a:prstGeom prst="rect">
            <a:avLst/>
          </a:prstGeom>
        </p:spPr>
      </p:pic>
      <p:sp>
        <p:nvSpPr>
          <p:cNvPr id="2" name="Titre 1">
            <a:extLst>
              <a:ext uri="{FF2B5EF4-FFF2-40B4-BE49-F238E27FC236}">
                <a16:creationId xmlns:a16="http://schemas.microsoft.com/office/drawing/2014/main" xmlns="" id="{33E2D3CC-A267-F741-9D76-B8DFA77CC6B9}"/>
              </a:ext>
            </a:extLst>
          </p:cNvPr>
          <p:cNvSpPr>
            <a:spLocks noGrp="1"/>
          </p:cNvSpPr>
          <p:nvPr>
            <p:ph type="title"/>
          </p:nvPr>
        </p:nvSpPr>
        <p:spPr>
          <a:xfrm>
            <a:off x="1678525" y="1"/>
            <a:ext cx="9675275" cy="533400"/>
          </a:xfrm>
          <a:solidFill>
            <a:schemeClr val="bg1"/>
          </a:solidFill>
        </p:spPr>
        <p:txBody>
          <a:bodyPr>
            <a:normAutofit/>
          </a:bodyPr>
          <a:lstStyle/>
          <a:p>
            <a:r>
              <a:rPr lang="fr-FR" sz="2800" b="1" dirty="0"/>
              <a:t>Thème 2 : le soleil une source d’énergie</a:t>
            </a:r>
          </a:p>
        </p:txBody>
      </p:sp>
    </p:spTree>
    <p:extLst>
      <p:ext uri="{BB962C8B-B14F-4D97-AF65-F5344CB8AC3E}">
        <p14:creationId xmlns:p14="http://schemas.microsoft.com/office/powerpoint/2010/main" val="42820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C955B979-C3C4-CB4A-B622-A7AE0D7B0A34}"/>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50" y="203571"/>
            <a:ext cx="11949874" cy="3151197"/>
          </a:xfrm>
          <a:prstGeom prst="rect">
            <a:avLst/>
          </a:prstGeom>
        </p:spPr>
      </p:pic>
      <p:sp>
        <p:nvSpPr>
          <p:cNvPr id="5" name="Rectangle 4"/>
          <p:cNvSpPr/>
          <p:nvPr/>
        </p:nvSpPr>
        <p:spPr>
          <a:xfrm>
            <a:off x="411050" y="3354768"/>
            <a:ext cx="11507057" cy="3416320"/>
          </a:xfrm>
          <a:prstGeom prst="rect">
            <a:avLst/>
          </a:prstGeom>
          <a:solidFill>
            <a:srgbClr val="FFC000"/>
          </a:solidFill>
        </p:spPr>
        <p:txBody>
          <a:bodyPr wrap="square">
            <a:spAutoFit/>
          </a:bodyPr>
          <a:lstStyle/>
          <a:p>
            <a:r>
              <a:rPr lang="fr-FR" b="1" dirty="0">
                <a:solidFill>
                  <a:srgbClr val="000000"/>
                </a:solidFill>
                <a:latin typeface="Arial" panose="020B0604020202020204" pitchFamily="34" charset="0"/>
              </a:rPr>
              <a:t>Prérequis et limites </a:t>
            </a:r>
            <a:endParaRPr lang="fr-FR" dirty="0">
              <a:solidFill>
                <a:srgbClr val="000000"/>
              </a:solidFill>
              <a:latin typeface="Arial" panose="020B0604020202020204" pitchFamily="34" charset="0"/>
            </a:endParaRPr>
          </a:p>
          <a:p>
            <a:r>
              <a:rPr lang="fr-FR" dirty="0">
                <a:solidFill>
                  <a:srgbClr val="000000"/>
                </a:solidFill>
                <a:latin typeface="Arial Narrow" panose="020B0606020202030204" pitchFamily="34" charset="0"/>
              </a:rPr>
              <a:t>La connaissance de la loi des sinus n’est pas exigible. Elle est fournie pour mettre en œuvre le principe de triangulation plane (calcul d’une longueur à partir de la mesure d’une autre longueur et de deux angles). On admet que la longueur d’un arc de cercle est proportionnelle à l’angle qui l’intercepte. </a:t>
            </a:r>
          </a:p>
          <a:p>
            <a:r>
              <a:rPr lang="fr-FR" dirty="0">
                <a:solidFill>
                  <a:srgbClr val="000000"/>
                </a:solidFill>
                <a:latin typeface="Arial Narrow" panose="020B0606020202030204" pitchFamily="34" charset="0"/>
              </a:rPr>
              <a:t>Le repérage sur une sphère, déjà connu des élèves, est </a:t>
            </a:r>
            <a:r>
              <a:rPr lang="fr-FR" b="1" dirty="0">
                <a:solidFill>
                  <a:srgbClr val="000000"/>
                </a:solidFill>
                <a:latin typeface="Arial Narrow" panose="020B0606020202030204" pitchFamily="34" charset="0"/>
              </a:rPr>
              <a:t>remobilisé</a:t>
            </a:r>
            <a:r>
              <a:rPr lang="fr-FR" dirty="0">
                <a:solidFill>
                  <a:srgbClr val="000000"/>
                </a:solidFill>
                <a:latin typeface="Arial Narrow" panose="020B0606020202030204" pitchFamily="34" charset="0"/>
              </a:rPr>
              <a:t>. </a:t>
            </a:r>
          </a:p>
          <a:p>
            <a:r>
              <a:rPr lang="fr-FR" dirty="0">
                <a:solidFill>
                  <a:srgbClr val="000000"/>
                </a:solidFill>
                <a:latin typeface="Arial Narrow" panose="020B0606020202030204" pitchFamily="34" charset="0"/>
              </a:rPr>
              <a:t>Le calcul de la longueur entre deux points le long d’un grand cercle n’est pas exigible. </a:t>
            </a:r>
          </a:p>
          <a:p>
            <a:r>
              <a:rPr lang="fr-FR" dirty="0">
                <a:latin typeface="Arial Narrow" panose="020B0606020202030204" pitchFamily="34" charset="0"/>
              </a:rPr>
              <a:t>L’objectif n’est pas de connaître dans le détail les arguments utilisés au cours de l’histoire des sciences, mais de savoir interpréter des données relatives à ces arguments. Il s’agit de prendre appui sur cet exemple pour montrer comment la science construit et perfectionne peu à peu sa compréhension de la nature, en exploitant des faits nouveaux apparus successivement</a:t>
            </a:r>
            <a:r>
              <a:rPr lang="fr-FR" b="1" dirty="0">
                <a:latin typeface="Arial Narrow" panose="020B0606020202030204" pitchFamily="34" charset="0"/>
              </a:rPr>
              <a:t>. Il s’agit aussi de montrer qu’une question scientifique complexe est résolue grâce à la participation de plusieurs domaines de spécialité. </a:t>
            </a:r>
          </a:p>
          <a:p>
            <a:r>
              <a:rPr lang="fr-FR" dirty="0">
                <a:latin typeface="Arial Narrow" panose="020B0606020202030204" pitchFamily="34" charset="0"/>
              </a:rPr>
              <a:t>L’organisation du système solaire est déjà connue. L’accent est mis ici sur la compréhension de cette organisation au cours de l’histoire des sciences et </a:t>
            </a:r>
            <a:r>
              <a:rPr lang="fr-FR" b="1" dirty="0">
                <a:latin typeface="Arial Narrow" panose="020B0606020202030204" pitchFamily="34" charset="0"/>
              </a:rPr>
              <a:t>sur l’importance des controverses scientifiques concernées</a:t>
            </a:r>
            <a:r>
              <a:rPr lang="fr-FR" dirty="0">
                <a:latin typeface="Arial Narrow" panose="020B0606020202030204" pitchFamily="34" charset="0"/>
              </a:rPr>
              <a:t>.</a:t>
            </a:r>
            <a:r>
              <a:rPr lang="fr-FR" b="1" dirty="0"/>
              <a:t>	</a:t>
            </a:r>
          </a:p>
        </p:txBody>
      </p:sp>
      <p:sp>
        <p:nvSpPr>
          <p:cNvPr id="2" name="Titre 1">
            <a:extLst>
              <a:ext uri="{FF2B5EF4-FFF2-40B4-BE49-F238E27FC236}">
                <a16:creationId xmlns:a16="http://schemas.microsoft.com/office/drawing/2014/main" xmlns="" id="{59A1C7E4-53FE-B842-891C-5B4B818D33B9}"/>
              </a:ext>
            </a:extLst>
          </p:cNvPr>
          <p:cNvSpPr>
            <a:spLocks noGrp="1"/>
          </p:cNvSpPr>
          <p:nvPr>
            <p:ph type="title"/>
          </p:nvPr>
        </p:nvSpPr>
        <p:spPr>
          <a:xfrm>
            <a:off x="1311579" y="117908"/>
            <a:ext cx="6422721" cy="491692"/>
          </a:xfrm>
          <a:solidFill>
            <a:schemeClr val="bg1"/>
          </a:solidFill>
        </p:spPr>
        <p:txBody>
          <a:bodyPr>
            <a:normAutofit fontScale="90000"/>
          </a:bodyPr>
          <a:lstStyle/>
          <a:p>
            <a:r>
              <a:rPr lang="fr-FR" sz="2800" b="1" dirty="0"/>
              <a:t>Thème 3 : La Terre, un astre singulier</a:t>
            </a:r>
          </a:p>
        </p:txBody>
      </p:sp>
    </p:spTree>
    <p:extLst>
      <p:ext uri="{BB962C8B-B14F-4D97-AF65-F5344CB8AC3E}">
        <p14:creationId xmlns:p14="http://schemas.microsoft.com/office/powerpoint/2010/main" val="226612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9529D0C6-D78C-CA46-8AB1-00110C04DAFF}"/>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4" name="Rectangle 3"/>
          <p:cNvSpPr/>
          <p:nvPr/>
        </p:nvSpPr>
        <p:spPr>
          <a:xfrm>
            <a:off x="228601" y="3564791"/>
            <a:ext cx="11963400" cy="3293209"/>
          </a:xfrm>
          <a:prstGeom prst="rect">
            <a:avLst/>
          </a:prstGeom>
          <a:solidFill>
            <a:srgbClr val="FFC000"/>
          </a:solidFill>
        </p:spPr>
        <p:txBody>
          <a:bodyPr wrap="square">
            <a:spAutoFit/>
          </a:bodyPr>
          <a:lstStyle/>
          <a:p>
            <a:r>
              <a:rPr lang="fr-FR" sz="1600" b="1" dirty="0">
                <a:solidFill>
                  <a:srgbClr val="000000"/>
                </a:solidFill>
                <a:latin typeface="Arial Narrow" panose="020B0606020202030204" pitchFamily="34" charset="0"/>
              </a:rPr>
              <a:t>Prérequis et limites </a:t>
            </a:r>
            <a:endParaRPr lang="fr-FR" sz="1600" dirty="0">
              <a:solidFill>
                <a:srgbClr val="000000"/>
              </a:solidFill>
              <a:latin typeface="Arial Narrow" panose="020B0606020202030204" pitchFamily="34" charset="0"/>
            </a:endParaRPr>
          </a:p>
          <a:p>
            <a:r>
              <a:rPr lang="fr-FR" sz="1600" dirty="0">
                <a:solidFill>
                  <a:srgbClr val="000000"/>
                </a:solidFill>
                <a:latin typeface="Arial Narrow" panose="020B0606020202030204" pitchFamily="34" charset="0"/>
              </a:rPr>
              <a:t>Les notions de son et de fréquence, déjà connues des élèves, </a:t>
            </a:r>
            <a:r>
              <a:rPr lang="fr-FR" sz="1600" b="1" dirty="0">
                <a:solidFill>
                  <a:srgbClr val="000000"/>
                </a:solidFill>
                <a:latin typeface="Arial Narrow" panose="020B0606020202030204" pitchFamily="34" charset="0"/>
              </a:rPr>
              <a:t>sont remobilisées. </a:t>
            </a:r>
          </a:p>
          <a:p>
            <a:r>
              <a:rPr lang="fr-FR" sz="1600" dirty="0">
                <a:solidFill>
                  <a:srgbClr val="000000"/>
                </a:solidFill>
                <a:latin typeface="Arial Narrow" panose="020B0606020202030204" pitchFamily="34" charset="0"/>
              </a:rPr>
              <a:t>La sinusoïde est définie à partir de sa représentation graphique. Aucune construction mathématique de la fonction n’est attendue. </a:t>
            </a:r>
          </a:p>
          <a:p>
            <a:r>
              <a:rPr lang="fr-FR" sz="1600" dirty="0">
                <a:solidFill>
                  <a:srgbClr val="000000"/>
                </a:solidFill>
                <a:latin typeface="Arial Narrow" panose="020B0606020202030204" pitchFamily="34" charset="0"/>
              </a:rPr>
              <a:t>La formule donnant la fréquence fondamentale d’une corde vibrante en fonction de ses caractéristiques n’est pas exigible. </a:t>
            </a:r>
          </a:p>
          <a:p>
            <a:r>
              <a:rPr lang="fr-FR" sz="1600" dirty="0">
                <a:solidFill>
                  <a:srgbClr val="000000"/>
                </a:solidFill>
                <a:latin typeface="Arial Narrow" panose="020B0606020202030204" pitchFamily="34" charset="0"/>
              </a:rPr>
              <a:t>La construction des gammes dites de Pythagore </a:t>
            </a:r>
            <a:r>
              <a:rPr lang="fr-FR" sz="1600" b="1" dirty="0">
                <a:solidFill>
                  <a:srgbClr val="000000"/>
                </a:solidFill>
                <a:latin typeface="Arial Narrow" panose="020B0606020202030204" pitchFamily="34" charset="0"/>
              </a:rPr>
              <a:t>s’appuie sur des connaissances mathématiques acquises au collège </a:t>
            </a:r>
            <a:r>
              <a:rPr lang="fr-FR" sz="1600" dirty="0">
                <a:solidFill>
                  <a:srgbClr val="000000"/>
                </a:solidFill>
                <a:latin typeface="Arial Narrow" panose="020B0606020202030204" pitchFamily="34" charset="0"/>
              </a:rPr>
              <a:t>sur les fractions et les puissances et permet de les mobiliser dans un contexte artistique. L’introduction des gammes « au tempérament égal » permet de comprendre en quoi la découverte des nombres irrationnels a des applications en dehors du champ mathématique.</a:t>
            </a:r>
          </a:p>
          <a:p>
            <a:r>
              <a:rPr lang="fr-FR" sz="1600" dirty="0">
                <a:solidFill>
                  <a:srgbClr val="000000"/>
                </a:solidFill>
                <a:latin typeface="Arial Narrow" panose="020B0606020202030204" pitchFamily="34" charset="0"/>
              </a:rPr>
              <a:t>La racine douzième de 2 est introduite par analogie avec la racine carrée, en lien avec l’utilisation de la calculatrice.</a:t>
            </a:r>
          </a:p>
          <a:p>
            <a:r>
              <a:rPr lang="fr-FR" sz="1600" dirty="0">
                <a:solidFill>
                  <a:srgbClr val="000000"/>
                </a:solidFill>
                <a:latin typeface="Arial Narrow" panose="020B0606020202030204" pitchFamily="34" charset="0"/>
              </a:rPr>
              <a:t>L’étude de la numérisation du son s’appuie sur </a:t>
            </a:r>
            <a:r>
              <a:rPr lang="fr-FR" sz="1600" b="1" dirty="0">
                <a:solidFill>
                  <a:srgbClr val="FF0000"/>
                </a:solidFill>
                <a:latin typeface="Arial Narrow" panose="020B0606020202030204" pitchFamily="34" charset="0"/>
              </a:rPr>
              <a:t>les connaissances acquises dans l’enseignement « Sciences numériques et technologie »</a:t>
            </a:r>
            <a:r>
              <a:rPr lang="fr-FR" sz="1600" dirty="0">
                <a:solidFill>
                  <a:srgbClr val="FF0000"/>
                </a:solidFill>
                <a:latin typeface="Arial Narrow" panose="020B0606020202030204" pitchFamily="34" charset="0"/>
              </a:rPr>
              <a:t> </a:t>
            </a:r>
            <a:r>
              <a:rPr lang="fr-FR" sz="1600" dirty="0">
                <a:solidFill>
                  <a:srgbClr val="000000"/>
                </a:solidFill>
                <a:latin typeface="Arial Narrow" panose="020B0606020202030204" pitchFamily="34" charset="0"/>
              </a:rPr>
              <a:t>de seconde en matière de numérisation d’images.</a:t>
            </a:r>
          </a:p>
          <a:p>
            <a:r>
              <a:rPr lang="fr-FR" sz="1600" dirty="0">
                <a:solidFill>
                  <a:srgbClr val="000000"/>
                </a:solidFill>
                <a:latin typeface="Arial Narrow" panose="020B0606020202030204" pitchFamily="34" charset="0"/>
              </a:rPr>
              <a:t>La connaissance approfondie de la physiologie de l’audition n’est pas l’objectif du programme. En particulier, les modalités de transduction de la vibration auditive en message nerveux ne sont pas exigibles. Il s’agit simplement de présenter dans ses grandes lignes le passage du phénomène physique du son à la sensibilité auditive consciente, en faisant apparaître les rôles respectifs de l’oreille et du cerveau.</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43845"/>
            <a:ext cx="11527615" cy="3101432"/>
          </a:xfrm>
          <a:prstGeom prst="rect">
            <a:avLst/>
          </a:prstGeom>
        </p:spPr>
      </p:pic>
      <p:sp>
        <p:nvSpPr>
          <p:cNvPr id="2" name="Titre 1">
            <a:extLst>
              <a:ext uri="{FF2B5EF4-FFF2-40B4-BE49-F238E27FC236}">
                <a16:creationId xmlns:a16="http://schemas.microsoft.com/office/drawing/2014/main" xmlns="" id="{FF58A305-0814-0345-8D48-8741E4DF9189}"/>
              </a:ext>
            </a:extLst>
          </p:cNvPr>
          <p:cNvSpPr>
            <a:spLocks noGrp="1"/>
          </p:cNvSpPr>
          <p:nvPr>
            <p:ph type="title"/>
          </p:nvPr>
        </p:nvSpPr>
        <p:spPr>
          <a:xfrm>
            <a:off x="531812" y="117346"/>
            <a:ext cx="11168690" cy="426499"/>
          </a:xfrm>
          <a:solidFill>
            <a:schemeClr val="bg1"/>
          </a:solidFill>
        </p:spPr>
        <p:txBody>
          <a:bodyPr>
            <a:normAutofit fontScale="90000"/>
          </a:bodyPr>
          <a:lstStyle/>
          <a:p>
            <a:r>
              <a:rPr lang="fr-FR" sz="2800" b="1" dirty="0"/>
              <a:t>Thème 4 : Son et musique porteurs d’Information</a:t>
            </a:r>
          </a:p>
        </p:txBody>
      </p:sp>
    </p:spTree>
    <p:extLst>
      <p:ext uri="{BB962C8B-B14F-4D97-AF65-F5344CB8AC3E}">
        <p14:creationId xmlns:p14="http://schemas.microsoft.com/office/powerpoint/2010/main" val="381627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0380" y="1892891"/>
            <a:ext cx="3068663" cy="3082065"/>
          </a:xfrm>
        </p:spPr>
        <p:txBody>
          <a:bodyPr>
            <a:normAutofit/>
          </a:bodyPr>
          <a:lstStyle/>
          <a:p>
            <a:r>
              <a:rPr lang="fr-FR" sz="3200" dirty="0"/>
              <a:t>Aperçu sur </a:t>
            </a:r>
            <a:r>
              <a:rPr lang="fr-FR" sz="3200" u="sng" dirty="0"/>
              <a:t>le projet </a:t>
            </a:r>
            <a:r>
              <a:rPr lang="fr-FR" sz="3200" dirty="0"/>
              <a:t>de programme de terminale</a:t>
            </a:r>
          </a:p>
        </p:txBody>
      </p:sp>
      <p:sp>
        <p:nvSpPr>
          <p:cNvPr id="3" name="Espace réservé du contenu 2"/>
          <p:cNvSpPr>
            <a:spLocks noGrp="1"/>
          </p:cNvSpPr>
          <p:nvPr>
            <p:ph idx="1"/>
          </p:nvPr>
        </p:nvSpPr>
        <p:spPr>
          <a:xfrm>
            <a:off x="4282995" y="204999"/>
            <a:ext cx="7377193" cy="6188051"/>
          </a:xfrm>
        </p:spPr>
        <p:txBody>
          <a:bodyPr>
            <a:noAutofit/>
          </a:bodyPr>
          <a:lstStyle/>
          <a:p>
            <a:pPr marL="0" indent="0">
              <a:buNone/>
            </a:pPr>
            <a:r>
              <a:rPr lang="fr-FR" sz="2000" b="1" dirty="0">
                <a:solidFill>
                  <a:srgbClr val="42A2C8"/>
                </a:solidFill>
              </a:rPr>
              <a:t>Thème 1- Sciences, climat et société</a:t>
            </a:r>
          </a:p>
          <a:p>
            <a:pPr marL="800100" lvl="1" indent="-400050">
              <a:buFont typeface="+mj-lt"/>
              <a:buAutoNum type="arabicPeriod"/>
            </a:pPr>
            <a:r>
              <a:rPr lang="fr-FR" sz="1800" dirty="0"/>
              <a:t>L’atmosphère terrestre et la vie</a:t>
            </a:r>
          </a:p>
          <a:p>
            <a:pPr marL="800100" lvl="1" indent="-400050">
              <a:buFont typeface="+mj-lt"/>
              <a:buAutoNum type="arabicPeriod"/>
            </a:pPr>
            <a:r>
              <a:rPr lang="fr-FR" sz="1800" dirty="0"/>
              <a:t>La complexité du système climatique</a:t>
            </a:r>
          </a:p>
          <a:p>
            <a:pPr marL="800100" lvl="1" indent="-400050">
              <a:buFont typeface="+mj-lt"/>
              <a:buAutoNum type="arabicPeriod"/>
            </a:pPr>
            <a:r>
              <a:rPr lang="fr-FR" sz="1800" dirty="0"/>
              <a:t>Le climat du futur</a:t>
            </a:r>
          </a:p>
          <a:p>
            <a:pPr marL="800100" lvl="1" indent="-400050">
              <a:buFont typeface="+mj-lt"/>
              <a:buAutoNum type="arabicPeriod"/>
            </a:pPr>
            <a:r>
              <a:rPr lang="fr-FR" sz="1800" dirty="0"/>
              <a:t>Énergie, choix de développement et futur climatique</a:t>
            </a:r>
          </a:p>
          <a:p>
            <a:pPr marL="0" indent="0">
              <a:buNone/>
            </a:pPr>
            <a:r>
              <a:rPr lang="fr-FR" sz="2000" b="1" dirty="0">
                <a:solidFill>
                  <a:srgbClr val="42A2C8"/>
                </a:solidFill>
              </a:rPr>
              <a:t>Thème 2 : le futur des énergies</a:t>
            </a:r>
          </a:p>
          <a:p>
            <a:pPr lvl="1" indent="-342900">
              <a:buFont typeface="+mj-lt"/>
              <a:buAutoNum type="arabicPeriod"/>
            </a:pPr>
            <a:r>
              <a:rPr lang="fr-FR" sz="1800" dirty="0"/>
              <a:t>Deux siècles d’énergie électrique</a:t>
            </a:r>
          </a:p>
          <a:p>
            <a:pPr lvl="1" indent="-342900">
              <a:buFont typeface="+mj-lt"/>
              <a:buAutoNum type="arabicPeriod"/>
            </a:pPr>
            <a:r>
              <a:rPr lang="fr-FR" sz="1800" dirty="0"/>
              <a:t>Les atouts de l’électricité</a:t>
            </a:r>
          </a:p>
          <a:p>
            <a:pPr lvl="1" indent="-342900">
              <a:buFont typeface="+mj-lt"/>
              <a:buAutoNum type="arabicPeriod"/>
            </a:pPr>
            <a:r>
              <a:rPr lang="fr-FR" sz="1800" dirty="0"/>
              <a:t>Optimisation du transport de l’électricité</a:t>
            </a:r>
          </a:p>
          <a:p>
            <a:pPr lvl="1" indent="-342900">
              <a:buFont typeface="+mj-lt"/>
              <a:buAutoNum type="arabicPeriod"/>
            </a:pPr>
            <a:r>
              <a:rPr lang="fr-FR" sz="1800" dirty="0"/>
              <a:t>Choix énergétiques et impacts sociétaux</a:t>
            </a:r>
          </a:p>
          <a:p>
            <a:pPr marL="0" indent="0">
              <a:buNone/>
            </a:pPr>
            <a:r>
              <a:rPr lang="fr-FR" sz="2000" b="1" dirty="0">
                <a:solidFill>
                  <a:srgbClr val="42A2C8"/>
                </a:solidFill>
              </a:rPr>
              <a:t>Thème 3- Une histoire du vivant</a:t>
            </a:r>
            <a:endParaRPr lang="fr-FR" b="1" dirty="0">
              <a:solidFill>
                <a:srgbClr val="42A2C8"/>
              </a:solidFill>
            </a:endParaRPr>
          </a:p>
          <a:p>
            <a:pPr lvl="1" indent="-342900">
              <a:buFont typeface="+mj-lt"/>
              <a:buAutoNum type="arabicPeriod"/>
            </a:pPr>
            <a:r>
              <a:rPr lang="fr-FR" sz="1800" dirty="0"/>
              <a:t>La biodiversité et son évolution</a:t>
            </a:r>
          </a:p>
          <a:p>
            <a:pPr lvl="1" indent="-342900">
              <a:buFont typeface="+mj-lt"/>
              <a:buAutoNum type="arabicPeriod"/>
            </a:pPr>
            <a:r>
              <a:rPr lang="fr-FR" sz="1800" dirty="0"/>
              <a:t>L’évolution comme grille de lecture du monde</a:t>
            </a:r>
          </a:p>
          <a:p>
            <a:pPr lvl="1" indent="-342900">
              <a:buFont typeface="+mj-lt"/>
              <a:buAutoNum type="arabicPeriod"/>
            </a:pPr>
            <a:r>
              <a:rPr lang="fr-FR" sz="1800" dirty="0"/>
              <a:t>L’évolution humaine</a:t>
            </a:r>
          </a:p>
          <a:p>
            <a:pPr lvl="1" indent="-342900">
              <a:buFont typeface="+mj-lt"/>
              <a:buAutoNum type="arabicPeriod"/>
            </a:pPr>
            <a:r>
              <a:rPr lang="fr-FR" sz="1800" dirty="0"/>
              <a:t>Les modèles démographiques</a:t>
            </a:r>
          </a:p>
          <a:p>
            <a:pPr lvl="1" indent="-342900">
              <a:buFont typeface="+mj-lt"/>
              <a:buAutoNum type="arabicPeriod"/>
            </a:pPr>
            <a:r>
              <a:rPr lang="fr-FR" sz="1800" dirty="0"/>
              <a:t>L’être humain peut-il externaliser son intelligence</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25</a:t>
            </a:fld>
            <a:endParaRPr lang="fr-FR"/>
          </a:p>
        </p:txBody>
      </p:sp>
    </p:spTree>
    <p:extLst>
      <p:ext uri="{BB962C8B-B14F-4D97-AF65-F5344CB8AC3E}">
        <p14:creationId xmlns:p14="http://schemas.microsoft.com/office/powerpoint/2010/main" val="33716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500"/>
                                        <p:tgtEl>
                                          <p:spTgt spid="3">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fade">
                                      <p:cBhvr>
                                        <p:cTn id="56"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Évaluation de  cet enseignement</a:t>
            </a: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26</a:t>
            </a:fld>
            <a:endParaRPr lang="fr-FR"/>
          </a:p>
        </p:txBody>
      </p:sp>
    </p:spTree>
    <p:extLst>
      <p:ext uri="{BB962C8B-B14F-4D97-AF65-F5344CB8AC3E}">
        <p14:creationId xmlns:p14="http://schemas.microsoft.com/office/powerpoint/2010/main" val="2158795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45E8EB91-76FB-5945-AB61-F06569D1EED2}"/>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0934" y="191205"/>
            <a:ext cx="9194316" cy="6666795"/>
          </a:xfrm>
        </p:spPr>
      </p:pic>
    </p:spTree>
    <p:extLst>
      <p:ext uri="{BB962C8B-B14F-4D97-AF65-F5344CB8AC3E}">
        <p14:creationId xmlns:p14="http://schemas.microsoft.com/office/powerpoint/2010/main" val="271811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751840" y="804123"/>
          <a:ext cx="11168410" cy="4441077"/>
        </p:xfrm>
        <a:graphic>
          <a:graphicData uri="http://schemas.openxmlformats.org/drawingml/2006/table">
            <a:tbl>
              <a:tblPr firstRow="1" bandRow="1">
                <a:tableStyleId>{5C22544A-7EE6-4342-B048-85BDC9FD1C3A}</a:tableStyleId>
              </a:tblPr>
              <a:tblGrid>
                <a:gridCol w="840311">
                  <a:extLst>
                    <a:ext uri="{9D8B030D-6E8A-4147-A177-3AD203B41FA5}">
                      <a16:colId xmlns:a16="http://schemas.microsoft.com/office/drawing/2014/main" xmlns="" val="20000"/>
                    </a:ext>
                  </a:extLst>
                </a:gridCol>
                <a:gridCol w="1594801">
                  <a:extLst>
                    <a:ext uri="{9D8B030D-6E8A-4147-A177-3AD203B41FA5}">
                      <a16:colId xmlns:a16="http://schemas.microsoft.com/office/drawing/2014/main" xmlns="" val="20001"/>
                    </a:ext>
                  </a:extLst>
                </a:gridCol>
                <a:gridCol w="2892115">
                  <a:extLst>
                    <a:ext uri="{9D8B030D-6E8A-4147-A177-3AD203B41FA5}">
                      <a16:colId xmlns:a16="http://schemas.microsoft.com/office/drawing/2014/main" xmlns="" val="20002"/>
                    </a:ext>
                  </a:extLst>
                </a:gridCol>
                <a:gridCol w="1439333">
                  <a:extLst>
                    <a:ext uri="{9D8B030D-6E8A-4147-A177-3AD203B41FA5}">
                      <a16:colId xmlns:a16="http://schemas.microsoft.com/office/drawing/2014/main" xmlns="" val="20003"/>
                    </a:ext>
                  </a:extLst>
                </a:gridCol>
                <a:gridCol w="3234267">
                  <a:extLst>
                    <a:ext uri="{9D8B030D-6E8A-4147-A177-3AD203B41FA5}">
                      <a16:colId xmlns:a16="http://schemas.microsoft.com/office/drawing/2014/main" xmlns="" val="20004"/>
                    </a:ext>
                  </a:extLst>
                </a:gridCol>
                <a:gridCol w="1167583">
                  <a:extLst>
                    <a:ext uri="{9D8B030D-6E8A-4147-A177-3AD203B41FA5}">
                      <a16:colId xmlns:a16="http://schemas.microsoft.com/office/drawing/2014/main" xmlns="" val="20005"/>
                    </a:ext>
                  </a:extLst>
                </a:gridCol>
              </a:tblGrid>
              <a:tr h="398870">
                <a:tc gridSpan="3">
                  <a:txBody>
                    <a:bodyPr/>
                    <a:lstStyle/>
                    <a:p>
                      <a:pPr algn="ctr"/>
                      <a:r>
                        <a:rPr lang="fr-FR" dirty="0"/>
                        <a:t>Classe de première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gridSpan="3">
                  <a:txBody>
                    <a:bodyPr/>
                    <a:lstStyle/>
                    <a:p>
                      <a:pPr algn="ctr"/>
                      <a:r>
                        <a:rPr lang="fr-FR" dirty="0"/>
                        <a:t>Classe de terminale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xmlns="" val="10000"/>
                  </a:ext>
                </a:extLst>
              </a:tr>
              <a:tr h="398870">
                <a:tc>
                  <a:txBody>
                    <a:bodyPr/>
                    <a:lstStyle/>
                    <a:p>
                      <a:pPr algn="ctr"/>
                      <a:r>
                        <a:rPr lang="fr-FR"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49293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lvl="0" algn="l"/>
                      <a:r>
                        <a:rPr lang="fr-FR" b="1" dirty="0">
                          <a:solidFill>
                            <a:schemeClr val="accent2">
                              <a:lumMod val="75000"/>
                            </a:schemeClr>
                          </a:solidFill>
                          <a:effectLst>
                            <a:outerShdw blurRad="38100" dist="38100" dir="2700000" algn="tl">
                              <a:srgbClr val="000000">
                                <a:alpha val="43137"/>
                              </a:srgbClr>
                            </a:outerShdw>
                          </a:effectLst>
                        </a:rPr>
                        <a:t>Contrôle continu  </a:t>
                      </a:r>
                      <a:r>
                        <a:rPr lang="fr-FR" sz="1600" dirty="0"/>
                        <a:t>Première série d’épreuves </a:t>
                      </a:r>
                      <a:r>
                        <a:rPr lang="fr-FR" dirty="0"/>
                        <a:t>:</a:t>
                      </a:r>
                    </a:p>
                    <a:p>
                      <a:pPr marL="285750" lvl="0" indent="-285750" algn="l">
                        <a:buFont typeface="Arial" panose="020B0604020202020204" pitchFamily="34" charset="0"/>
                        <a:buChar char="•"/>
                      </a:pPr>
                      <a:r>
                        <a:rPr lang="fr-FR" dirty="0"/>
                        <a:t>HG</a:t>
                      </a:r>
                    </a:p>
                    <a:p>
                      <a:pPr marL="285750" lvl="0" indent="-285750" algn="l">
                        <a:buFont typeface="Arial" panose="020B0604020202020204" pitchFamily="34" charset="0"/>
                        <a:buChar char="•"/>
                      </a:pPr>
                      <a:r>
                        <a:rPr lang="fr-FR" dirty="0"/>
                        <a:t>LV A</a:t>
                      </a:r>
                    </a:p>
                    <a:p>
                      <a:pPr marL="285750" lvl="0" indent="-285750" algn="l">
                        <a:buFont typeface="Arial" panose="020B0604020202020204" pitchFamily="34" charset="0"/>
                        <a:buChar char="•"/>
                      </a:pPr>
                      <a:r>
                        <a:rPr lang="fr-FR" dirty="0"/>
                        <a:t>LV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r>
                        <a:rPr lang="fr-FR" b="1" dirty="0">
                          <a:solidFill>
                            <a:schemeClr val="accent2">
                              <a:lumMod val="75000"/>
                            </a:schemeClr>
                          </a:solidFill>
                          <a:effectLst>
                            <a:outerShdw blurRad="38100" dist="38100" dir="2700000" algn="tl">
                              <a:srgbClr val="000000">
                                <a:alpha val="43137"/>
                              </a:srgbClr>
                            </a:outerShdw>
                          </a:effectLst>
                        </a:rPr>
                        <a:t>Contrôle continu</a:t>
                      </a:r>
                      <a:r>
                        <a:rPr lang="fr-FR" b="1" dirty="0"/>
                        <a:t> </a:t>
                      </a:r>
                    </a:p>
                    <a:p>
                      <a:r>
                        <a:rPr lang="fr-FR" sz="1600" dirty="0"/>
                        <a:t>Seconde série d’épreuves :</a:t>
                      </a:r>
                    </a:p>
                    <a:p>
                      <a:pPr marL="285750" indent="-285750">
                        <a:buFont typeface="Arial" panose="020B0604020202020204" pitchFamily="34" charset="0"/>
                        <a:buChar char="•"/>
                      </a:pPr>
                      <a:r>
                        <a:rPr lang="fr-FR" dirty="0"/>
                        <a:t>HG</a:t>
                      </a:r>
                    </a:p>
                    <a:p>
                      <a:pPr marL="285750" indent="-285750">
                        <a:buFont typeface="Arial" panose="020B0604020202020204" pitchFamily="34" charset="0"/>
                        <a:buChar char="•"/>
                      </a:pPr>
                      <a:r>
                        <a:rPr lang="fr-FR" dirty="0"/>
                        <a:t>LV A</a:t>
                      </a:r>
                    </a:p>
                    <a:p>
                      <a:pPr marL="285750" indent="-285750">
                        <a:buFont typeface="Arial" panose="020B0604020202020204" pitchFamily="34" charset="0"/>
                        <a:buChar char="•"/>
                      </a:pPr>
                      <a:r>
                        <a:rPr lang="fr-FR" dirty="0"/>
                        <a:t>LV B</a:t>
                      </a:r>
                    </a:p>
                    <a:p>
                      <a:pPr marL="285750" indent="-285750">
                        <a:buFont typeface="Arial" panose="020B0604020202020204" pitchFamily="34" charset="0"/>
                        <a:buChar char="•"/>
                      </a:pPr>
                      <a:r>
                        <a:rPr lang="fr-FR" dirty="0"/>
                        <a:t>Spécialité 3</a:t>
                      </a:r>
                    </a:p>
                    <a:p>
                      <a:pPr marL="285750" indent="-285750">
                        <a:buFont typeface="Arial" panose="020B0604020202020204" pitchFamily="34" charset="0"/>
                        <a:buChar char="•"/>
                      </a:pPr>
                      <a:r>
                        <a:rPr lang="fr-FR" sz="2000" b="1" dirty="0">
                          <a:solidFill>
                            <a:srgbClr val="FF0000"/>
                          </a:solidFill>
                        </a:rPr>
                        <a:t>Enseignement scientifique</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indent="-285750">
                        <a:buFont typeface="Arial" panose="020B0604020202020204" pitchFamily="34" charset="0"/>
                        <a:buChar char="•"/>
                      </a:pPr>
                      <a:r>
                        <a:rPr lang="fr-FR" dirty="0"/>
                        <a:t>1</a:t>
                      </a:r>
                      <a:r>
                        <a:rPr lang="fr-FR" baseline="30000" dirty="0"/>
                        <a:t>er</a:t>
                      </a:r>
                      <a:r>
                        <a:rPr lang="fr-FR" dirty="0"/>
                        <a:t> CCF 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a:txBody>
                    <a:bodyPr/>
                    <a:lstStyle/>
                    <a:p>
                      <a:r>
                        <a:rPr lang="fr-FR" b="1" dirty="0">
                          <a:solidFill>
                            <a:schemeClr val="accent2">
                              <a:lumMod val="75000"/>
                            </a:schemeClr>
                          </a:solidFill>
                          <a:effectLst>
                            <a:outerShdw blurRad="38100" dist="38100" dir="2700000" algn="tl">
                              <a:srgbClr val="000000">
                                <a:alpha val="43137"/>
                              </a:srgbClr>
                            </a:outerShdw>
                          </a:effectLst>
                        </a:rPr>
                        <a:t>Contrôle continu </a:t>
                      </a:r>
                    </a:p>
                    <a:p>
                      <a:r>
                        <a:rPr lang="fr-FR" sz="1600" dirty="0"/>
                        <a:t>Troisième série d’épreuves :</a:t>
                      </a:r>
                    </a:p>
                    <a:p>
                      <a:pPr marL="285750" indent="-285750">
                        <a:buFont typeface="Arial" panose="020B0604020202020204" pitchFamily="34" charset="0"/>
                        <a:buChar char="•"/>
                      </a:pPr>
                      <a:r>
                        <a:rPr lang="fr-FR" dirty="0"/>
                        <a:t>HG</a:t>
                      </a:r>
                    </a:p>
                    <a:p>
                      <a:pPr marL="285750" indent="-285750">
                        <a:buFont typeface="Arial" panose="020B0604020202020204" pitchFamily="34" charset="0"/>
                        <a:buChar char="•"/>
                      </a:pPr>
                      <a:r>
                        <a:rPr lang="fr-FR" dirty="0"/>
                        <a:t>LV A</a:t>
                      </a:r>
                    </a:p>
                    <a:p>
                      <a:pPr marL="285750" indent="-285750">
                        <a:buFont typeface="Arial" panose="020B0604020202020204" pitchFamily="34" charset="0"/>
                        <a:buChar char="•"/>
                      </a:pPr>
                      <a:r>
                        <a:rPr lang="fr-FR" dirty="0"/>
                        <a:t>LV B</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2</a:t>
                      </a:r>
                      <a:r>
                        <a:rPr lang="fr-FR" baseline="30000" dirty="0"/>
                        <a:t>ème</a:t>
                      </a:r>
                      <a:r>
                        <a:rPr lang="fr-FR" dirty="0"/>
                        <a:t> CCF EPS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dirty="0">
                          <a:solidFill>
                            <a:srgbClr val="FF0000"/>
                          </a:solidFill>
                        </a:rPr>
                        <a:t>Enseignement scientifique </a:t>
                      </a:r>
                      <a:endParaRPr lang="fr-FR" dirty="0"/>
                    </a:p>
                    <a:p>
                      <a:pPr marL="285750" indent="-285750">
                        <a:buFont typeface="Arial" panose="020B0604020202020204" pitchFamily="34" charset="0"/>
                        <a:buChar char="•"/>
                      </a:pP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a:t>
                      </a:r>
                      <a:r>
                        <a:rPr lang="fr-FR" baseline="30000" dirty="0"/>
                        <a:t>ème</a:t>
                      </a:r>
                      <a:r>
                        <a:rPr lang="fr-FR" dirty="0"/>
                        <a:t> CCF EPS</a:t>
                      </a:r>
                    </a:p>
                    <a:p>
                      <a:pPr marL="285750" indent="-285750">
                        <a:buFont typeface="Arial" panose="020B0604020202020204" pitchFamily="34" charset="0"/>
                        <a:buChar char="•"/>
                      </a:pP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13497">
                <a:tc gridSpan="6">
                  <a:txBody>
                    <a:bodyPr/>
                    <a:lstStyle/>
                    <a:p>
                      <a:pPr algn="ctr"/>
                      <a:r>
                        <a:rPr lang="fr-FR" sz="1800" b="1" dirty="0">
                          <a:solidFill>
                            <a:schemeClr val="accent2">
                              <a:lumMod val="75000"/>
                            </a:schemeClr>
                          </a:solidFill>
                          <a:effectLst/>
                          <a:latin typeface="Helvetica-Bold"/>
                          <a:ea typeface="Calibri" panose="020F0502020204030204" pitchFamily="34" charset="0"/>
                          <a:cs typeface="Helvetica-Bold"/>
                        </a:rPr>
                        <a:t>Un coefficient 10</a:t>
                      </a:r>
                      <a:r>
                        <a:rPr lang="fr-FR" sz="1400" b="1" dirty="0">
                          <a:solidFill>
                            <a:schemeClr val="accent2">
                              <a:lumMod val="75000"/>
                            </a:schemeClr>
                          </a:solidFill>
                          <a:effectLst/>
                          <a:latin typeface="Helvetica-Bold"/>
                          <a:ea typeface="Calibri" panose="020F0502020204030204" pitchFamily="34" charset="0"/>
                          <a:cs typeface="Helvetica-Bold"/>
                        </a:rPr>
                        <a:t> </a:t>
                      </a:r>
                      <a:r>
                        <a:rPr lang="fr-FR" sz="1400" b="1" dirty="0">
                          <a:effectLst/>
                          <a:latin typeface="Helvetica-Bold"/>
                          <a:ea typeface="Calibri" panose="020F0502020204030204" pitchFamily="34" charset="0"/>
                          <a:cs typeface="Helvetica-Bold"/>
                        </a:rPr>
                        <a:t>est affecté à la moyenne de l'évaluation des résultats de l'élève au cours du cycle terminal, attribuée par ses enseignants :</a:t>
                      </a:r>
                      <a:r>
                        <a:rPr lang="fr-FR" sz="2000" b="1" dirty="0">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Helvetica" panose="020B0604020202020204" pitchFamily="34" charset="0"/>
                          <a:ea typeface="Calibri" panose="020F0502020204030204" pitchFamily="34" charset="0"/>
                          <a:cs typeface="Times New Roman" panose="02020603050405020304" pitchFamily="18" charset="0"/>
                        </a:rPr>
                        <a:t>Français, Philosophie, Histoire-géographie, Enseignement moral et civique, Langue vivante A, Langue vivante B, Enseignement scientifique (voie G), mathématiques (voie T)</a:t>
                      </a:r>
                      <a:r>
                        <a:rPr lang="fr-FR" sz="1800" dirty="0">
                          <a:latin typeface="Calibri" panose="020F0502020204030204" pitchFamily="34" charset="0"/>
                          <a:ea typeface="Calibri" panose="020F0502020204030204" pitchFamily="34" charset="0"/>
                          <a:cs typeface="Times New Roman" panose="02020603050405020304" pitchFamily="18" charset="0"/>
                        </a:rPr>
                        <a:t>, </a:t>
                      </a:r>
                      <a:r>
                        <a:rPr lang="fr-FR" sz="1200" dirty="0">
                          <a:effectLst/>
                          <a:latin typeface="Helvetica-Bold"/>
                          <a:ea typeface="Calibri" panose="020F0502020204030204" pitchFamily="34" charset="0"/>
                          <a:cs typeface="Helvetica-Bold"/>
                        </a:rPr>
                        <a:t>Enseignements de spécialité (spé 1, spé 2, spé 3)  + Enseignement optionnel</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xmlns="" val="10003"/>
                  </a:ext>
                </a:extLst>
              </a:tr>
            </a:tbl>
          </a:graphicData>
        </a:graphic>
      </p:graphicFrame>
      <p:sp>
        <p:nvSpPr>
          <p:cNvPr id="5" name="Rectangle 4"/>
          <p:cNvSpPr/>
          <p:nvPr/>
        </p:nvSpPr>
        <p:spPr>
          <a:xfrm>
            <a:off x="581663" y="4596851"/>
            <a:ext cx="11161295" cy="470000"/>
          </a:xfrm>
          <a:prstGeom prst="rect">
            <a:avLst/>
          </a:prstGeom>
        </p:spPr>
        <p:txBody>
          <a:bodyPr wrap="square">
            <a:spAutoFit/>
          </a:bodyPr>
          <a:lstStyle/>
          <a:p>
            <a:pPr>
              <a:lnSpc>
                <a:spcPct val="107000"/>
              </a:lnSpc>
            </a:pPr>
            <a:endParaRPr lang="fr-FR" sz="2400" dirty="0">
              <a:solidFill>
                <a:prstClr val="black"/>
              </a:solidFill>
              <a:ea typeface="Calibri" panose="020F0502020204030204" pitchFamily="34" charset="0"/>
              <a:cs typeface="Times New Roman" panose="02020603050405020304" pitchFamily="18" charset="0"/>
            </a:endParaRPr>
          </a:p>
        </p:txBody>
      </p:sp>
      <p:sp>
        <p:nvSpPr>
          <p:cNvPr id="7" name="Rectangle avec flèche vers le haut 6"/>
          <p:cNvSpPr/>
          <p:nvPr/>
        </p:nvSpPr>
        <p:spPr>
          <a:xfrm rot="1435951">
            <a:off x="4837226" y="5107894"/>
            <a:ext cx="1664237" cy="143099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i="1" dirty="0">
              <a:solidFill>
                <a:prstClr val="white"/>
              </a:solidFill>
            </a:endParaRPr>
          </a:p>
          <a:p>
            <a:pPr algn="ctr"/>
            <a:r>
              <a:rPr lang="fr-FR" sz="1400" b="1" i="1" dirty="0">
                <a:solidFill>
                  <a:prstClr val="white"/>
                </a:solidFill>
              </a:rPr>
              <a:t>Epreuves anticipées: </a:t>
            </a:r>
            <a:r>
              <a:rPr lang="fr-FR" sz="1400" i="1" dirty="0">
                <a:solidFill>
                  <a:prstClr val="white"/>
                </a:solidFill>
              </a:rPr>
              <a:t>Français écrit et oral (5+5)</a:t>
            </a:r>
          </a:p>
          <a:p>
            <a:pPr algn="ctr"/>
            <a:endParaRPr lang="fr-FR" sz="1600" dirty="0">
              <a:solidFill>
                <a:prstClr val="white"/>
              </a:solidFill>
            </a:endParaRPr>
          </a:p>
        </p:txBody>
      </p:sp>
      <p:sp>
        <p:nvSpPr>
          <p:cNvPr id="11" name="Rectangle 10"/>
          <p:cNvSpPr/>
          <p:nvPr/>
        </p:nvSpPr>
        <p:spPr>
          <a:xfrm>
            <a:off x="1169437" y="393003"/>
            <a:ext cx="10395284" cy="307777"/>
          </a:xfrm>
          <a:prstGeom prst="rect">
            <a:avLst/>
          </a:prstGeom>
          <a:solidFill>
            <a:srgbClr val="0070C0"/>
          </a:solidFill>
          <a:ln w="63500" cap="rnd" cmpd="sng">
            <a:solidFill>
              <a:srgbClr val="0070C0"/>
            </a:solidFill>
          </a:ln>
        </p:spPr>
        <p:txBody>
          <a:bodyPr wrap="square">
            <a:spAutoFit/>
          </a:bodyPr>
          <a:lstStyle/>
          <a:p>
            <a:pPr algn="ctr"/>
            <a:r>
              <a:rPr lang="fr-FR" sz="1400" dirty="0">
                <a:solidFill>
                  <a:prstClr val="white"/>
                </a:solidFill>
                <a:latin typeface="Helvetica" panose="020B0604020202020204" pitchFamily="34" charset="0"/>
                <a:cs typeface="Helvetica" panose="020B0604020202020204" pitchFamily="34" charset="0"/>
              </a:rPr>
              <a:t>Cas d’un élève ayant choisi les spécialités 1, 2 et 3 en première et abandonnant la spécialité 3 en terminale</a:t>
            </a:r>
          </a:p>
        </p:txBody>
      </p:sp>
      <p:sp>
        <p:nvSpPr>
          <p:cNvPr id="8" name="Rectangle avec flèche vers le haut 7"/>
          <p:cNvSpPr/>
          <p:nvPr/>
        </p:nvSpPr>
        <p:spPr>
          <a:xfrm rot="2648512">
            <a:off x="10380729" y="4518205"/>
            <a:ext cx="1423923" cy="2230676"/>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i="1" dirty="0">
                <a:solidFill>
                  <a:prstClr val="white"/>
                </a:solidFill>
                <a:latin typeface="Helvetica" panose="020B0604020202020204" pitchFamily="34" charset="0"/>
                <a:cs typeface="Helvetica" panose="020B0604020202020204" pitchFamily="34" charset="0"/>
              </a:rPr>
              <a:t>Épreuves finales</a:t>
            </a:r>
            <a:r>
              <a:rPr lang="fr-FR" sz="1200" i="1" dirty="0">
                <a:solidFill>
                  <a:prstClr val="white"/>
                </a:solidFill>
                <a:latin typeface="Helvetica" panose="020B0604020202020204" pitchFamily="34" charset="0"/>
                <a:cs typeface="Helvetica" panose="020B0604020202020204" pitchFamily="34" charset="0"/>
              </a:rPr>
              <a:t> </a:t>
            </a:r>
          </a:p>
          <a:p>
            <a:pPr algn="ctr">
              <a:defRPr/>
            </a:pPr>
            <a:r>
              <a:rPr lang="fr-FR" sz="1200" i="1" dirty="0">
                <a:solidFill>
                  <a:prstClr val="white"/>
                </a:solidFill>
                <a:latin typeface="Helvetica" panose="020B0604020202020204" pitchFamily="34" charset="0"/>
                <a:cs typeface="Helvetica" panose="020B0604020202020204" pitchFamily="34" charset="0"/>
              </a:rPr>
              <a:t>Philosophie (8)</a:t>
            </a:r>
          </a:p>
          <a:p>
            <a:pPr algn="ctr">
              <a:defRPr/>
            </a:pPr>
            <a:r>
              <a:rPr lang="fr-FR" sz="1200" i="1" dirty="0">
                <a:solidFill>
                  <a:prstClr val="white"/>
                </a:solidFill>
                <a:latin typeface="Helvetica" panose="020B0604020202020204" pitchFamily="34" charset="0"/>
                <a:cs typeface="Helvetica" panose="020B0604020202020204" pitchFamily="34" charset="0"/>
              </a:rPr>
              <a:t>« grand oral » (10)</a:t>
            </a:r>
          </a:p>
          <a:p>
            <a:pPr algn="ctr">
              <a:defRPr/>
            </a:pPr>
            <a:r>
              <a:rPr lang="fr-FR" sz="1200" i="1" dirty="0">
                <a:solidFill>
                  <a:prstClr val="white"/>
                </a:solidFill>
                <a:latin typeface="Helvetica" panose="020B0604020202020204" pitchFamily="34" charset="0"/>
                <a:cs typeface="Helvetica" panose="020B0604020202020204" pitchFamily="34" charset="0"/>
              </a:rPr>
              <a:t>Spécialité 1 (16)</a:t>
            </a:r>
          </a:p>
          <a:p>
            <a:pPr algn="ctr">
              <a:defRPr/>
            </a:pPr>
            <a:r>
              <a:rPr lang="fr-FR" sz="1200" i="1" dirty="0">
                <a:solidFill>
                  <a:prstClr val="white"/>
                </a:solidFill>
                <a:latin typeface="Helvetica" panose="020B0604020202020204" pitchFamily="34" charset="0"/>
                <a:cs typeface="Helvetica" panose="020B0604020202020204" pitchFamily="34" charset="0"/>
              </a:rPr>
              <a:t>Spécialité 2 (16)</a:t>
            </a:r>
          </a:p>
        </p:txBody>
      </p:sp>
      <p:sp>
        <p:nvSpPr>
          <p:cNvPr id="2" name="Légende : flèche vers la droite 1">
            <a:extLst>
              <a:ext uri="{FF2B5EF4-FFF2-40B4-BE49-F238E27FC236}">
                <a16:creationId xmlns:a16="http://schemas.microsoft.com/office/drawing/2014/main" xmlns="" id="{CD4DAA7D-D1CE-47C5-AFA1-51C43E6E56FF}"/>
              </a:ext>
            </a:extLst>
          </p:cNvPr>
          <p:cNvSpPr/>
          <p:nvPr/>
        </p:nvSpPr>
        <p:spPr>
          <a:xfrm>
            <a:off x="541789" y="1952233"/>
            <a:ext cx="1255295" cy="1838960"/>
          </a:xfrm>
          <a:prstGeom prst="rightArrowCallout">
            <a:avLst>
              <a:gd name="adj1" fmla="val 25000"/>
              <a:gd name="adj2" fmla="val 25000"/>
              <a:gd name="adj3" fmla="val 25000"/>
              <a:gd name="adj4" fmla="val 7500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ln w="0"/>
                <a:solidFill>
                  <a:prstClr val="black"/>
                </a:solidFill>
                <a:effectLst>
                  <a:outerShdw blurRad="38100" dist="19050" dir="2700000" algn="tl" rotWithShape="0">
                    <a:prstClr val="black">
                      <a:alpha val="40000"/>
                    </a:prstClr>
                  </a:outerShdw>
                </a:effectLst>
              </a:rPr>
              <a:t>Épreuves communes CC (coefficient 30)</a:t>
            </a:r>
          </a:p>
        </p:txBody>
      </p:sp>
      <p:sp>
        <p:nvSpPr>
          <p:cNvPr id="3" name="Rectangle 2">
            <a:extLst>
              <a:ext uri="{FF2B5EF4-FFF2-40B4-BE49-F238E27FC236}">
                <a16:creationId xmlns:a16="http://schemas.microsoft.com/office/drawing/2014/main" xmlns="" id="{60F15ED1-F61E-499A-AD17-4B35840DA98B}"/>
              </a:ext>
            </a:extLst>
          </p:cNvPr>
          <p:cNvSpPr/>
          <p:nvPr/>
        </p:nvSpPr>
        <p:spPr>
          <a:xfrm>
            <a:off x="751840" y="0"/>
            <a:ext cx="11230480" cy="3679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prstClr val="black"/>
                </a:solidFill>
              </a:rPr>
              <a:t>Contrôle continu et contrôle terminal : l’organisation sur le cycle terminal</a:t>
            </a:r>
          </a:p>
        </p:txBody>
      </p:sp>
      <p:sp>
        <p:nvSpPr>
          <p:cNvPr id="6" name="Espace réservé du numéro de diapositive 5"/>
          <p:cNvSpPr>
            <a:spLocks noGrp="1"/>
          </p:cNvSpPr>
          <p:nvPr>
            <p:ph type="sldNum" sz="quarter" idx="12"/>
          </p:nvPr>
        </p:nvSpPr>
        <p:spPr/>
        <p:txBody>
          <a:bodyPr/>
          <a:lstStyle/>
          <a:p>
            <a:fld id="{332F7683-B1AA-4002-9F29-86CA7798C6F8}" type="slidenum">
              <a:rPr lang="fr-FR" smtClean="0">
                <a:solidFill>
                  <a:prstClr val="black">
                    <a:tint val="75000"/>
                  </a:prstClr>
                </a:solidFill>
              </a:rPr>
              <a:pPr/>
              <a:t>28</a:t>
            </a:fld>
            <a:endParaRPr lang="fr-FR">
              <a:solidFill>
                <a:prstClr val="black">
                  <a:tint val="75000"/>
                </a:prstClr>
              </a:solidFill>
            </a:endParaRPr>
          </a:p>
        </p:txBody>
      </p:sp>
    </p:spTree>
    <p:extLst>
      <p:ext uri="{BB962C8B-B14F-4D97-AF65-F5344CB8AC3E}">
        <p14:creationId xmlns:p14="http://schemas.microsoft.com/office/powerpoint/2010/main" val="29487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67801" y="147337"/>
            <a:ext cx="10258883" cy="1280890"/>
          </a:xfrm>
        </p:spPr>
        <p:txBody>
          <a:bodyPr>
            <a:normAutofit/>
          </a:bodyPr>
          <a:lstStyle/>
          <a:p>
            <a:r>
              <a:rPr lang="fr-FR" dirty="0"/>
              <a:t>Organisation des épreuves en établissements </a:t>
            </a:r>
          </a:p>
        </p:txBody>
      </p:sp>
      <p:sp>
        <p:nvSpPr>
          <p:cNvPr id="4" name="Espace réservé du contenu 3"/>
          <p:cNvSpPr>
            <a:spLocks noGrp="1"/>
          </p:cNvSpPr>
          <p:nvPr>
            <p:ph idx="1"/>
          </p:nvPr>
        </p:nvSpPr>
        <p:spPr>
          <a:xfrm>
            <a:off x="1969280" y="1152907"/>
            <a:ext cx="10057404" cy="3777622"/>
          </a:xfrm>
        </p:spPr>
        <p:txBody>
          <a:bodyPr>
            <a:noAutofit/>
          </a:bodyPr>
          <a:lstStyle/>
          <a:p>
            <a:pPr marL="0" indent="0">
              <a:buClr>
                <a:srgbClr val="000000"/>
              </a:buClr>
              <a:buSzPts val="2200"/>
              <a:buNone/>
            </a:pPr>
            <a:r>
              <a:rPr lang="fr-FR" sz="2400" b="1" dirty="0">
                <a:solidFill>
                  <a:srgbClr val="42A2C8"/>
                </a:solidFill>
                <a:latin typeface="+mj-lt"/>
              </a:rPr>
              <a:t>-   Choix des sujets </a:t>
            </a:r>
            <a:r>
              <a:rPr lang="fr-FR" sz="2400" dirty="0">
                <a:solidFill>
                  <a:srgbClr val="000000"/>
                </a:solidFill>
                <a:latin typeface="+mj-lt"/>
              </a:rPr>
              <a:t>par les enseignants de l’établissement parmi 150 sujets d’une banque nationale accessible en ligne (novembre 2019) </a:t>
            </a:r>
          </a:p>
          <a:p>
            <a:pPr lvl="0">
              <a:lnSpc>
                <a:spcPct val="115000"/>
              </a:lnSpc>
              <a:spcBef>
                <a:spcPts val="0"/>
              </a:spcBef>
              <a:buFontTx/>
              <a:buChar char="-"/>
            </a:pPr>
            <a:r>
              <a:rPr lang="fr-FR" sz="2400" b="1" dirty="0">
                <a:solidFill>
                  <a:srgbClr val="42A2C8"/>
                </a:solidFill>
                <a:latin typeface="+mj-lt"/>
                <a:ea typeface="Roboto"/>
                <a:cs typeface="Roboto"/>
                <a:sym typeface="Roboto"/>
              </a:rPr>
              <a:t>Corrections</a:t>
            </a:r>
            <a:r>
              <a:rPr lang="fr-FR" sz="2400" dirty="0">
                <a:solidFill>
                  <a:srgbClr val="42A2C8"/>
                </a:solidFill>
                <a:latin typeface="+mj-lt"/>
                <a:ea typeface="Roboto"/>
                <a:cs typeface="Roboto"/>
                <a:sym typeface="Roboto"/>
              </a:rPr>
              <a:t> </a:t>
            </a:r>
            <a:r>
              <a:rPr lang="fr-FR" sz="2400" dirty="0">
                <a:solidFill>
                  <a:srgbClr val="434343"/>
                </a:solidFill>
                <a:latin typeface="+mj-lt"/>
                <a:ea typeface="Roboto"/>
                <a:cs typeface="Roboto"/>
                <a:sym typeface="Roboto"/>
              </a:rPr>
              <a:t>par les enseignants impliqués dans cet enseignement mais pas leurs propres élèves. Pas de corrigé ni de barème dans la banque : à établir par les équipes</a:t>
            </a:r>
          </a:p>
          <a:p>
            <a:pPr lvl="0">
              <a:lnSpc>
                <a:spcPct val="115000"/>
              </a:lnSpc>
              <a:spcBef>
                <a:spcPts val="0"/>
              </a:spcBef>
              <a:buFontTx/>
              <a:buChar char="-"/>
            </a:pPr>
            <a:r>
              <a:rPr lang="fr-FR" sz="2400" b="1" dirty="0">
                <a:solidFill>
                  <a:srgbClr val="42A2C8"/>
                </a:solidFill>
                <a:latin typeface="+mj-lt"/>
                <a:ea typeface="Roboto"/>
                <a:cs typeface="Roboto"/>
                <a:sym typeface="Roboto"/>
              </a:rPr>
              <a:t>Une harmonisation des notes </a:t>
            </a:r>
            <a:r>
              <a:rPr lang="fr-FR" sz="2400" dirty="0">
                <a:solidFill>
                  <a:srgbClr val="434343"/>
                </a:solidFill>
                <a:latin typeface="+mj-lt"/>
                <a:ea typeface="Roboto"/>
                <a:cs typeface="Roboto"/>
                <a:sym typeface="Roboto"/>
              </a:rPr>
              <a:t>dans les établissement avant une harmonisation académique si nécessaire par les IPR</a:t>
            </a:r>
          </a:p>
          <a:p>
            <a:pPr indent="-368300">
              <a:buClr>
                <a:srgbClr val="000000"/>
              </a:buClr>
              <a:buSzPts val="2200"/>
            </a:pPr>
            <a:endParaRPr lang="fr-FR" sz="2400" b="1" dirty="0">
              <a:solidFill>
                <a:srgbClr val="000000"/>
              </a:solidFill>
              <a:latin typeface="+mj-lt"/>
            </a:endParaRPr>
          </a:p>
          <a:p>
            <a:endParaRPr lang="fr-FR" sz="2400" dirty="0">
              <a:latin typeface="+mj-lt"/>
            </a:endParaRPr>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29</a:t>
            </a:fld>
            <a:endParaRPr lang="fr-FR"/>
          </a:p>
        </p:txBody>
      </p:sp>
    </p:spTree>
    <p:extLst>
      <p:ext uri="{BB962C8B-B14F-4D97-AF65-F5344CB8AC3E}">
        <p14:creationId xmlns:p14="http://schemas.microsoft.com/office/powerpoint/2010/main" val="17426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Organisation des formations mai 2019</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04900056"/>
              </p:ext>
            </p:extLst>
          </p:nvPr>
        </p:nvGraphicFramePr>
        <p:xfrm>
          <a:off x="531812" y="1586860"/>
          <a:ext cx="11432880" cy="5121085"/>
        </p:xfrm>
        <a:graphic>
          <a:graphicData uri="http://schemas.openxmlformats.org/drawingml/2006/table">
            <a:tbl>
              <a:tblPr>
                <a:tableStyleId>{8A107856-5554-42FB-B03E-39F5DBC370BA}</a:tableStyleId>
              </a:tblPr>
              <a:tblGrid>
                <a:gridCol w="3234276">
                  <a:extLst>
                    <a:ext uri="{9D8B030D-6E8A-4147-A177-3AD203B41FA5}">
                      <a16:colId xmlns:a16="http://schemas.microsoft.com/office/drawing/2014/main" xmlns="" val="20000"/>
                    </a:ext>
                  </a:extLst>
                </a:gridCol>
                <a:gridCol w="2693054">
                  <a:extLst>
                    <a:ext uri="{9D8B030D-6E8A-4147-A177-3AD203B41FA5}">
                      <a16:colId xmlns:a16="http://schemas.microsoft.com/office/drawing/2014/main" xmlns="" val="20001"/>
                    </a:ext>
                  </a:extLst>
                </a:gridCol>
                <a:gridCol w="2142417">
                  <a:extLst>
                    <a:ext uri="{9D8B030D-6E8A-4147-A177-3AD203B41FA5}">
                      <a16:colId xmlns:a16="http://schemas.microsoft.com/office/drawing/2014/main" xmlns="" val="20002"/>
                    </a:ext>
                  </a:extLst>
                </a:gridCol>
                <a:gridCol w="1270861">
                  <a:extLst>
                    <a:ext uri="{9D8B030D-6E8A-4147-A177-3AD203B41FA5}">
                      <a16:colId xmlns:a16="http://schemas.microsoft.com/office/drawing/2014/main" xmlns="" val="20003"/>
                    </a:ext>
                  </a:extLst>
                </a:gridCol>
                <a:gridCol w="2092272">
                  <a:extLst>
                    <a:ext uri="{9D8B030D-6E8A-4147-A177-3AD203B41FA5}">
                      <a16:colId xmlns:a16="http://schemas.microsoft.com/office/drawing/2014/main" xmlns="" val="20004"/>
                    </a:ext>
                  </a:extLst>
                </a:gridCol>
              </a:tblGrid>
              <a:tr h="242471">
                <a:tc>
                  <a:txBody>
                    <a:bodyPr/>
                    <a:lstStyle/>
                    <a:p>
                      <a:pPr algn="ctr" fontAlgn="b"/>
                      <a:r>
                        <a:rPr lang="fr-FR" sz="2400" b="1" u="none" strike="noStrike" dirty="0">
                          <a:effectLst/>
                        </a:rPr>
                        <a:t>Lycée</a:t>
                      </a:r>
                      <a:endParaRPr lang="fr-FR"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400" b="1" u="none" strike="noStrike">
                          <a:effectLst/>
                        </a:rPr>
                        <a:t>formateurs</a:t>
                      </a:r>
                      <a:endParaRPr lang="fr-FR"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fr-FR" sz="2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400" b="1" u="none" strike="noStrike" dirty="0">
                          <a:effectLst/>
                        </a:rPr>
                        <a:t>Dates </a:t>
                      </a:r>
                      <a:endParaRPr lang="fr-FR"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2400" b="1" u="none" strike="noStrike" dirty="0">
                          <a:effectLst/>
                        </a:rPr>
                        <a:t>IPR</a:t>
                      </a:r>
                      <a:endParaRPr lang="fr-FR"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0"/>
                  </a:ext>
                </a:extLst>
              </a:tr>
              <a:tr h="474580">
                <a:tc>
                  <a:txBody>
                    <a:bodyPr/>
                    <a:lstStyle/>
                    <a:p>
                      <a:pPr algn="ctr" fontAlgn="b"/>
                      <a:r>
                        <a:rPr lang="fr-FR" sz="1600" u="none" strike="noStrike">
                          <a:effectLst/>
                        </a:rPr>
                        <a:t>Schumann Metz</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Raphaël FERSING</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Arnaud CLEMENT</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dirty="0">
                          <a:effectLst/>
                        </a:rPr>
                        <a:t>22-mai</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Laurent ARER</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1"/>
                  </a:ext>
                </a:extLst>
              </a:tr>
              <a:tr h="474580">
                <a:tc>
                  <a:txBody>
                    <a:bodyPr/>
                    <a:lstStyle/>
                    <a:p>
                      <a:pPr algn="ctr" fontAlgn="b"/>
                      <a:r>
                        <a:rPr lang="fr-FR" sz="1600" u="none" strike="noStrike">
                          <a:effectLst/>
                        </a:rPr>
                        <a:t>Hélène Boucher Thionville</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Mireille STEIBEL</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Anne Sophie LAJUS</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22-mai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Isabelle JACQUES</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2"/>
                  </a:ext>
                </a:extLst>
              </a:tr>
              <a:tr h="474580">
                <a:tc>
                  <a:txBody>
                    <a:bodyPr/>
                    <a:lstStyle/>
                    <a:p>
                      <a:pPr algn="ctr" fontAlgn="b"/>
                      <a:r>
                        <a:rPr lang="fr-FR" sz="1600" u="none" strike="noStrike">
                          <a:effectLst/>
                        </a:rPr>
                        <a:t>Varoquaux Tomblaine</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Xavier DEMANGE</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Karen PATARD</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22-mai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Marianne WOJCIK</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474580">
                <a:tc>
                  <a:txBody>
                    <a:bodyPr/>
                    <a:lstStyle/>
                    <a:p>
                      <a:pPr algn="ctr" fontAlgn="b"/>
                      <a:r>
                        <a:rPr lang="fr-FR" sz="1600" u="none" strike="noStrike">
                          <a:effectLst/>
                        </a:rPr>
                        <a:t>Malraux Remiremont</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Nathalie PARIS</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Adeline FAYET</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22-mai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Sophie COLOGNAC</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4"/>
                  </a:ext>
                </a:extLst>
              </a:tr>
              <a:tr h="474580">
                <a:tc>
                  <a:txBody>
                    <a:bodyPr/>
                    <a:lstStyle/>
                    <a:p>
                      <a:pPr algn="ctr" fontAlgn="b"/>
                      <a:r>
                        <a:rPr lang="fr-FR" sz="1600" u="none" strike="noStrike">
                          <a:effectLst/>
                        </a:rPr>
                        <a:t>Jean Moulin Forbach</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Sylvie BERTHELOT</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Raphaël FERSING</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23-mai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Isabelle JACQUES</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5"/>
                  </a:ext>
                </a:extLst>
              </a:tr>
              <a:tr h="474580">
                <a:tc>
                  <a:txBody>
                    <a:bodyPr/>
                    <a:lstStyle/>
                    <a:p>
                      <a:pPr algn="ctr" fontAlgn="b"/>
                      <a:r>
                        <a:rPr lang="fr-FR" sz="1600" u="none" strike="noStrike" dirty="0">
                          <a:effectLst/>
                        </a:rPr>
                        <a:t>Rombas</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Mathieu SEICHEPINE</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Farid ATHIMNI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23-mai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Marianne WOJCIK</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6"/>
                  </a:ext>
                </a:extLst>
              </a:tr>
              <a:tr h="474580">
                <a:tc>
                  <a:txBody>
                    <a:bodyPr/>
                    <a:lstStyle/>
                    <a:p>
                      <a:pPr algn="ctr" fontAlgn="b"/>
                      <a:r>
                        <a:rPr lang="fr-FR" sz="1600" u="none" strike="noStrike" dirty="0">
                          <a:effectLst/>
                        </a:rPr>
                        <a:t>Mendes France Epinal</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Christophe BARTHELEMY</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Nathalie PARIS</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23-mai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Sophie COLOGNAC</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7"/>
                  </a:ext>
                </a:extLst>
              </a:tr>
              <a:tr h="474580">
                <a:tc>
                  <a:txBody>
                    <a:bodyPr/>
                    <a:lstStyle/>
                    <a:p>
                      <a:pPr algn="ctr" fontAlgn="b"/>
                      <a:r>
                        <a:rPr lang="fr-FR" sz="1600" u="none" strike="noStrike">
                          <a:effectLst/>
                        </a:rPr>
                        <a:t>Varoquaux Tomblaine</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Xavier DEMANGE</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Karen PATARD</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23-mai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Laurent ARER</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8"/>
                  </a:ext>
                </a:extLst>
              </a:tr>
              <a:tr h="474580">
                <a:tc>
                  <a:txBody>
                    <a:bodyPr/>
                    <a:lstStyle/>
                    <a:p>
                      <a:pPr algn="ctr" fontAlgn="b"/>
                      <a:r>
                        <a:rPr lang="fr-FR" sz="1600" u="none" strike="noStrike">
                          <a:effectLst/>
                        </a:rPr>
                        <a:t>Jean de Pange Sarreguemines</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Sylvie BERTHELOT</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Guylaine SCHERTZ</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24-mai</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a:effectLst/>
                        </a:rPr>
                        <a:t>Marianne WOJCIK</a:t>
                      </a:r>
                      <a:endParaRPr lang="fr-FR"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9"/>
                  </a:ext>
                </a:extLst>
              </a:tr>
              <a:tr h="474580">
                <a:tc>
                  <a:txBody>
                    <a:bodyPr/>
                    <a:lstStyle/>
                    <a:p>
                      <a:pPr algn="ctr" fontAlgn="b"/>
                      <a:r>
                        <a:rPr lang="fr-FR" sz="1600" u="none" strike="noStrike" dirty="0">
                          <a:effectLst/>
                        </a:rPr>
                        <a:t>Margueritte Verdun</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dirty="0">
                          <a:effectLst/>
                        </a:rPr>
                        <a:t>Véronique FREYTAG</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dirty="0">
                          <a:effectLst/>
                        </a:rPr>
                        <a:t>Hélène DELTOUR</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dirty="0">
                          <a:effectLst/>
                        </a:rPr>
                        <a:t>24-mai</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600" u="none" strike="noStrike" dirty="0">
                          <a:effectLst/>
                        </a:rPr>
                        <a:t>Sabine DOTTE</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10"/>
                  </a:ext>
                </a:extLst>
              </a:tr>
            </a:tbl>
          </a:graphicData>
        </a:graphic>
      </p:graphicFrame>
      <p:sp>
        <p:nvSpPr>
          <p:cNvPr id="4" name="Espace réservé du numéro de diapositive 3"/>
          <p:cNvSpPr>
            <a:spLocks noGrp="1"/>
          </p:cNvSpPr>
          <p:nvPr>
            <p:ph type="sldNum" sz="quarter" idx="12"/>
          </p:nvPr>
        </p:nvSpPr>
        <p:spPr/>
        <p:txBody>
          <a:bodyPr/>
          <a:lstStyle/>
          <a:p>
            <a:fld id="{003E351A-E8D9-4E45-B713-72F3863605DA}" type="slidenum">
              <a:rPr lang="fr-FR" smtClean="0"/>
              <a:t>3</a:t>
            </a:fld>
            <a:endParaRPr lang="fr-FR"/>
          </a:p>
        </p:txBody>
      </p:sp>
    </p:spTree>
    <p:extLst>
      <p:ext uri="{BB962C8B-B14F-4D97-AF65-F5344CB8AC3E}">
        <p14:creationId xmlns:p14="http://schemas.microsoft.com/office/powerpoint/2010/main" val="382425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L’épreuve d’E3C : Objectifs</a:t>
            </a:r>
          </a:p>
        </p:txBody>
      </p:sp>
      <p:sp>
        <p:nvSpPr>
          <p:cNvPr id="4" name="Espace réservé du contenu 3"/>
          <p:cNvSpPr>
            <a:spLocks noGrp="1"/>
          </p:cNvSpPr>
          <p:nvPr>
            <p:ph idx="1"/>
          </p:nvPr>
        </p:nvSpPr>
        <p:spPr>
          <a:xfrm>
            <a:off x="1100379" y="1394849"/>
            <a:ext cx="10802319" cy="5067944"/>
          </a:xfrm>
        </p:spPr>
        <p:txBody>
          <a:bodyPr>
            <a:noAutofit/>
          </a:bodyPr>
          <a:lstStyle/>
          <a:p>
            <a:pPr marL="0" lvl="0" indent="0">
              <a:spcBef>
                <a:spcPts val="0"/>
              </a:spcBef>
              <a:buNone/>
            </a:pPr>
            <a:r>
              <a:rPr lang="fr-FR" sz="2800" b="1" dirty="0">
                <a:latin typeface="+mj-lt"/>
                <a:ea typeface="Roboto"/>
                <a:cs typeface="Roboto"/>
                <a:sym typeface="Roboto"/>
              </a:rPr>
              <a:t>Evaluer les connaissances et les compétences figurant au programme en lien avec ses 3 objectifs généraux de formation</a:t>
            </a:r>
            <a:r>
              <a:rPr lang="fr-FR" sz="3200" b="1" dirty="0">
                <a:latin typeface="+mj-lt"/>
                <a:ea typeface="Roboto"/>
                <a:cs typeface="Roboto"/>
                <a:sym typeface="Roboto"/>
              </a:rPr>
              <a:t>:</a:t>
            </a:r>
          </a:p>
          <a:p>
            <a:pPr marL="0" lvl="0" indent="0">
              <a:spcBef>
                <a:spcPts val="0"/>
              </a:spcBef>
              <a:buNone/>
            </a:pPr>
            <a:endParaRPr lang="fr-FR" sz="1600" dirty="0">
              <a:latin typeface="+mj-lt"/>
              <a:ea typeface="Roboto"/>
              <a:cs typeface="Roboto"/>
              <a:sym typeface="Roboto"/>
            </a:endParaRPr>
          </a:p>
          <a:p>
            <a:pPr marL="457200" indent="-381000">
              <a:spcBef>
                <a:spcPts val="0"/>
              </a:spcBef>
              <a:spcAft>
                <a:spcPts val="1200"/>
              </a:spcAft>
              <a:buSzPts val="2400"/>
              <a:buFont typeface="Roboto"/>
              <a:buChar char="-"/>
            </a:pPr>
            <a:r>
              <a:rPr lang="fr-FR" sz="2400" dirty="0">
                <a:latin typeface="+mj-lt"/>
                <a:ea typeface="Roboto"/>
                <a:cs typeface="Roboto"/>
                <a:sym typeface="Roboto"/>
              </a:rPr>
              <a:t>Comprendre la nature du </a:t>
            </a:r>
            <a:r>
              <a:rPr lang="fr-FR" sz="2400" b="1" dirty="0">
                <a:latin typeface="+mj-lt"/>
                <a:ea typeface="Roboto"/>
                <a:cs typeface="Roboto"/>
                <a:sym typeface="Roboto"/>
              </a:rPr>
              <a:t>savoir scientifique </a:t>
            </a:r>
            <a:r>
              <a:rPr lang="fr-FR" sz="2400" dirty="0">
                <a:latin typeface="+mj-lt"/>
                <a:ea typeface="Roboto"/>
                <a:cs typeface="Roboto"/>
                <a:sym typeface="Roboto"/>
              </a:rPr>
              <a:t>et ses méthodes d’élaboration. </a:t>
            </a:r>
            <a:r>
              <a:rPr lang="fr-FR" sz="2400" dirty="0">
                <a:latin typeface="+mj-lt"/>
                <a:ea typeface="Roboto"/>
              </a:rPr>
              <a:t>Étant donné l’importance de </a:t>
            </a:r>
            <a:r>
              <a:rPr lang="fr-FR" sz="2400" b="1" dirty="0">
                <a:latin typeface="+mj-lt"/>
                <a:ea typeface="Roboto"/>
              </a:rPr>
              <a:t>l’histoire des sciences </a:t>
            </a:r>
            <a:r>
              <a:rPr lang="fr-FR" sz="2400" dirty="0">
                <a:latin typeface="+mj-lt"/>
                <a:ea typeface="Roboto"/>
              </a:rPr>
              <a:t>dans le programme d’enseignement scientifique, certains exercices comportent une dimension historique.</a:t>
            </a:r>
            <a:endParaRPr lang="fr-FR" sz="2400" dirty="0">
              <a:latin typeface="+mj-lt"/>
              <a:ea typeface="Roboto"/>
              <a:cs typeface="Roboto"/>
              <a:sym typeface="Roboto"/>
            </a:endParaRPr>
          </a:p>
          <a:p>
            <a:pPr marL="457200" lvl="0" indent="-381000">
              <a:spcBef>
                <a:spcPts val="0"/>
              </a:spcBef>
              <a:spcAft>
                <a:spcPts val="1200"/>
              </a:spcAft>
              <a:buSzPts val="2400"/>
              <a:buFont typeface="Roboto"/>
              <a:buChar char="-"/>
            </a:pPr>
            <a:r>
              <a:rPr lang="fr-FR" sz="2400" dirty="0">
                <a:latin typeface="+mj-lt"/>
                <a:ea typeface="Roboto"/>
                <a:cs typeface="Roboto"/>
                <a:sym typeface="Roboto"/>
              </a:rPr>
              <a:t>Identifier et mettre en œuvre des </a:t>
            </a:r>
            <a:r>
              <a:rPr lang="fr-FR" sz="2400" b="1" dirty="0">
                <a:latin typeface="+mj-lt"/>
                <a:ea typeface="Roboto"/>
                <a:cs typeface="Roboto"/>
                <a:sym typeface="Roboto"/>
              </a:rPr>
              <a:t>pratiques scientifiques</a:t>
            </a:r>
            <a:r>
              <a:rPr lang="fr-FR" sz="2400" dirty="0">
                <a:latin typeface="+mj-lt"/>
                <a:ea typeface="Roboto"/>
                <a:cs typeface="Roboto"/>
                <a:sym typeface="Roboto"/>
              </a:rPr>
              <a:t>, notamment à travers l’utilisation de </a:t>
            </a:r>
            <a:r>
              <a:rPr lang="fr-FR" sz="2400" b="1" dirty="0">
                <a:latin typeface="+mj-lt"/>
                <a:ea typeface="Roboto"/>
                <a:cs typeface="Roboto"/>
                <a:sym typeface="Roboto"/>
              </a:rPr>
              <a:t>savoirs </a:t>
            </a:r>
            <a:r>
              <a:rPr lang="fr-FR" sz="2400" dirty="0">
                <a:latin typeface="+mj-lt"/>
                <a:ea typeface="Roboto"/>
                <a:cs typeface="Roboto"/>
                <a:sym typeface="Roboto"/>
              </a:rPr>
              <a:t>et des </a:t>
            </a:r>
            <a:r>
              <a:rPr lang="fr-FR" sz="2400" b="1" dirty="0">
                <a:latin typeface="+mj-lt"/>
                <a:ea typeface="Roboto"/>
                <a:cs typeface="Roboto"/>
                <a:sym typeface="Roboto"/>
              </a:rPr>
              <a:t>savoir-faire mathématiques</a:t>
            </a:r>
          </a:p>
          <a:p>
            <a:pPr marL="457200" lvl="0" indent="-381000">
              <a:spcBef>
                <a:spcPts val="0"/>
              </a:spcBef>
              <a:spcAft>
                <a:spcPts val="1200"/>
              </a:spcAft>
              <a:buSzPts val="2400"/>
              <a:buFont typeface="Roboto"/>
              <a:buChar char="-"/>
            </a:pPr>
            <a:r>
              <a:rPr lang="fr-FR" sz="2400" dirty="0">
                <a:latin typeface="+mj-lt"/>
                <a:ea typeface="Roboto"/>
                <a:cs typeface="Roboto"/>
                <a:sym typeface="Roboto"/>
              </a:rPr>
              <a:t>Identifier et comprendre les </a:t>
            </a:r>
            <a:r>
              <a:rPr lang="fr-FR" sz="2400" b="1" dirty="0">
                <a:latin typeface="+mj-lt"/>
                <a:ea typeface="Roboto"/>
                <a:cs typeface="Roboto"/>
                <a:sym typeface="Roboto"/>
              </a:rPr>
              <a:t>effets de la science sur les sociétés et sur l’environnement</a:t>
            </a:r>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30</a:t>
            </a:fld>
            <a:endParaRPr lang="fr-FR"/>
          </a:p>
        </p:txBody>
      </p:sp>
    </p:spTree>
    <p:extLst>
      <p:ext uri="{BB962C8B-B14F-4D97-AF65-F5344CB8AC3E}">
        <p14:creationId xmlns:p14="http://schemas.microsoft.com/office/powerpoint/2010/main" val="35508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Structure de l’épreuve d’E3C</a:t>
            </a:r>
          </a:p>
        </p:txBody>
      </p:sp>
      <p:sp>
        <p:nvSpPr>
          <p:cNvPr id="4" name="Espace réservé du contenu 3"/>
          <p:cNvSpPr>
            <a:spLocks noGrp="1"/>
          </p:cNvSpPr>
          <p:nvPr>
            <p:ph idx="1"/>
          </p:nvPr>
        </p:nvSpPr>
        <p:spPr>
          <a:xfrm>
            <a:off x="1193369" y="1611825"/>
            <a:ext cx="10802319" cy="5067944"/>
          </a:xfrm>
        </p:spPr>
        <p:txBody>
          <a:bodyPr>
            <a:normAutofit/>
          </a:bodyPr>
          <a:lstStyle/>
          <a:p>
            <a:pPr marL="0" lvl="0" indent="0">
              <a:spcBef>
                <a:spcPts val="0"/>
              </a:spcBef>
              <a:buNone/>
            </a:pPr>
            <a:r>
              <a:rPr lang="fr-FR" dirty="0">
                <a:latin typeface="Roboto"/>
                <a:ea typeface="Roboto"/>
              </a:rPr>
              <a:t>.</a:t>
            </a:r>
          </a:p>
          <a:p>
            <a:pPr marL="457200" lvl="0" indent="-368300" defTabSz="914400">
              <a:spcBef>
                <a:spcPts val="0"/>
              </a:spcBef>
              <a:spcAft>
                <a:spcPts val="1200"/>
              </a:spcAft>
              <a:buClr>
                <a:srgbClr val="000000"/>
              </a:buClr>
              <a:buSzPts val="2200"/>
              <a:buFont typeface="Roboto"/>
              <a:buChar char="●"/>
            </a:pPr>
            <a:r>
              <a:rPr lang="fr-FR" sz="2400" kern="0" dirty="0">
                <a:solidFill>
                  <a:srgbClr val="000000"/>
                </a:solidFill>
                <a:latin typeface="+mj-lt"/>
                <a:cs typeface="Arial" panose="020B0604020202020204" pitchFamily="34" charset="0"/>
                <a:sym typeface="Roboto"/>
              </a:rPr>
              <a:t>2 exercices (d’une heure) par sujet</a:t>
            </a:r>
          </a:p>
          <a:p>
            <a:pPr marL="457200" lvl="0" indent="-368300" defTabSz="914400">
              <a:spcBef>
                <a:spcPts val="0"/>
              </a:spcBef>
              <a:spcAft>
                <a:spcPts val="1200"/>
              </a:spcAft>
              <a:buClr>
                <a:srgbClr val="000000"/>
              </a:buClr>
              <a:buSzPts val="2200"/>
              <a:buFont typeface="Roboto"/>
              <a:buChar char="●"/>
            </a:pPr>
            <a:r>
              <a:rPr lang="fr-FR" sz="2400" kern="0" dirty="0">
                <a:solidFill>
                  <a:srgbClr val="000000"/>
                </a:solidFill>
                <a:latin typeface="+mj-lt"/>
                <a:cs typeface="Arial" panose="020B0604020202020204" pitchFamily="34" charset="0"/>
                <a:sym typeface="Roboto"/>
              </a:rPr>
              <a:t>Chaque exercice est interdisciplinaire (au moins deux disciplines par exercice)</a:t>
            </a:r>
          </a:p>
          <a:p>
            <a:pPr marL="457200" lvl="0" indent="-368300" defTabSz="914400">
              <a:spcBef>
                <a:spcPts val="0"/>
              </a:spcBef>
              <a:spcAft>
                <a:spcPts val="1200"/>
              </a:spcAft>
              <a:buClr>
                <a:srgbClr val="000000"/>
              </a:buClr>
              <a:buSzPts val="2200"/>
              <a:buFont typeface="Roboto"/>
              <a:buChar char="●"/>
            </a:pPr>
            <a:r>
              <a:rPr lang="fr-FR" sz="2400" kern="0" dirty="0">
                <a:solidFill>
                  <a:srgbClr val="000000"/>
                </a:solidFill>
                <a:latin typeface="+mj-lt"/>
                <a:cs typeface="Arial" panose="020B0604020202020204" pitchFamily="34" charset="0"/>
                <a:sym typeface="Roboto"/>
              </a:rPr>
              <a:t>Chaque exercice porte sur un ou plusieurs thèmes du programme</a:t>
            </a:r>
          </a:p>
          <a:p>
            <a:pPr marL="457200" lvl="0" indent="-368300" defTabSz="914400">
              <a:spcBef>
                <a:spcPts val="0"/>
              </a:spcBef>
              <a:spcAft>
                <a:spcPts val="1200"/>
              </a:spcAft>
              <a:buClr>
                <a:srgbClr val="000000"/>
              </a:buClr>
              <a:buSzPts val="2200"/>
              <a:buFont typeface="Roboto"/>
              <a:buChar char="●"/>
            </a:pPr>
            <a:r>
              <a:rPr lang="fr-FR" sz="2400" kern="0" dirty="0">
                <a:solidFill>
                  <a:srgbClr val="000000"/>
                </a:solidFill>
                <a:latin typeface="+mj-lt"/>
                <a:cs typeface="Arial" panose="020B0604020202020204" pitchFamily="34" charset="0"/>
                <a:sym typeface="Roboto"/>
              </a:rPr>
              <a:t>En classe de première, l’épreuve porte sur l’ensemble du programme de première (sauf projet expérimental)</a:t>
            </a:r>
          </a:p>
          <a:p>
            <a:pPr marL="88900" lvl="0" indent="0" defTabSz="914400">
              <a:spcBef>
                <a:spcPts val="0"/>
              </a:spcBef>
              <a:spcAft>
                <a:spcPts val="1200"/>
              </a:spcAft>
              <a:buClr>
                <a:srgbClr val="000000"/>
              </a:buClr>
              <a:buSzPts val="2200"/>
              <a:buNone/>
            </a:pPr>
            <a:endParaRPr lang="fr-FR" sz="2400" kern="0" dirty="0">
              <a:solidFill>
                <a:srgbClr val="000000"/>
              </a:solidFill>
              <a:latin typeface="+mj-lt"/>
              <a:cs typeface="Arial" panose="020B0604020202020204" pitchFamily="34" charset="0"/>
              <a:sym typeface="Roboto"/>
            </a:endParaRPr>
          </a:p>
          <a:p>
            <a:pPr marL="0" lvl="0" indent="0" algn="r">
              <a:spcBef>
                <a:spcPts val="0"/>
              </a:spcBef>
              <a:spcAft>
                <a:spcPts val="1200"/>
              </a:spcAft>
              <a:buSzPts val="2400"/>
              <a:buNone/>
            </a:pPr>
            <a:r>
              <a:rPr lang="fr-FR" sz="2400" b="1" i="1" dirty="0">
                <a:solidFill>
                  <a:srgbClr val="42A2C8"/>
                </a:solidFill>
                <a:latin typeface="+mj-lt"/>
                <a:ea typeface="Roboto"/>
                <a:cs typeface="Roboto"/>
                <a:sym typeface="Roboto"/>
              </a:rPr>
              <a:t>Des exercices zéro bientôt publiés</a:t>
            </a:r>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31</a:t>
            </a:fld>
            <a:endParaRPr lang="fr-FR"/>
          </a:p>
        </p:txBody>
      </p:sp>
    </p:spTree>
    <p:extLst>
      <p:ext uri="{BB962C8B-B14F-4D97-AF65-F5344CB8AC3E}">
        <p14:creationId xmlns:p14="http://schemas.microsoft.com/office/powerpoint/2010/main" val="15595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701959" y="189190"/>
            <a:ext cx="11360800" cy="831600"/>
          </a:xfrm>
          <a:prstGeom prst="rect">
            <a:avLst/>
          </a:prstGeom>
        </p:spPr>
        <p:txBody>
          <a:bodyPr spcFirstLastPara="1" vert="horz" wrap="square" lIns="121900" tIns="121900" rIns="121900" bIns="121900" rtlCol="0" anchor="t" anchorCtr="0">
            <a:noAutofit/>
          </a:bodyPr>
          <a:lstStyle/>
          <a:p>
            <a:pPr>
              <a:spcBef>
                <a:spcPts val="0"/>
              </a:spcBef>
            </a:pPr>
            <a:r>
              <a:rPr lang="fr-FR" dirty="0"/>
              <a:t>Compétences évaluées</a:t>
            </a:r>
          </a:p>
        </p:txBody>
      </p:sp>
      <p:sp>
        <p:nvSpPr>
          <p:cNvPr id="153" name="Shape 153"/>
          <p:cNvSpPr txBox="1"/>
          <p:nvPr/>
        </p:nvSpPr>
        <p:spPr>
          <a:xfrm>
            <a:off x="1580827" y="1177871"/>
            <a:ext cx="10089397" cy="5153187"/>
          </a:xfrm>
          <a:prstGeom prst="rect">
            <a:avLst/>
          </a:prstGeom>
          <a:noFill/>
          <a:ln>
            <a:noFill/>
          </a:ln>
        </p:spPr>
        <p:txBody>
          <a:bodyPr spcFirstLastPara="1" wrap="square" lIns="121900" tIns="121900" rIns="121900" bIns="121900" anchor="t" anchorCtr="0">
            <a:noAutofit/>
          </a:bodyPr>
          <a:lstStyle/>
          <a:p>
            <a:r>
              <a:rPr lang="fr-FR" sz="2933" dirty="0"/>
              <a:t>Chaque sujet, composé de deux exercices, permet d’évaluer des compétences :</a:t>
            </a:r>
          </a:p>
          <a:p>
            <a:endParaRPr lang="fr-FR" sz="2933" dirty="0"/>
          </a:p>
          <a:p>
            <a:pPr marL="457189" indent="-457189">
              <a:buFontTx/>
              <a:buChar char="-"/>
            </a:pPr>
            <a:r>
              <a:rPr lang="fr-FR" sz="2933" dirty="0"/>
              <a:t>Exploiter des documents</a:t>
            </a:r>
          </a:p>
          <a:p>
            <a:pPr marL="457189" indent="-457189">
              <a:buFontTx/>
              <a:buChar char="-"/>
            </a:pPr>
            <a:r>
              <a:rPr lang="fr-FR" sz="2933" dirty="0"/>
              <a:t>Rédiger une argumentation scientifique</a:t>
            </a:r>
          </a:p>
          <a:p>
            <a:pPr marL="457189" indent="-457189">
              <a:buFontTx/>
              <a:buChar char="-"/>
            </a:pPr>
            <a:r>
              <a:rPr lang="fr-FR" sz="2933" dirty="0"/>
              <a:t>Organiser, effectuer et contrôler des calculs, réaliser une représentation graphique</a:t>
            </a:r>
          </a:p>
          <a:p>
            <a:pPr algn="ctr"/>
            <a:r>
              <a:rPr lang="fr-FR" sz="2400" i="1" dirty="0">
                <a:solidFill>
                  <a:schemeClr val="bg1">
                    <a:lumMod val="50000"/>
                  </a:schemeClr>
                </a:solidFill>
              </a:rPr>
              <a:t>Le sujet précisera si l’usage de la calculatrice est autorisé</a:t>
            </a:r>
            <a:endParaRPr lang="fr-FR" sz="2933" dirty="0"/>
          </a:p>
          <a:p>
            <a:r>
              <a:rPr lang="fr-FR" sz="2933" dirty="0"/>
              <a:t>Chaque exercice est plus particulièrement orienté vers l’évaluation d’une ou deux de ces compétences, clairement identifiées.</a:t>
            </a:r>
          </a:p>
          <a:p>
            <a:endParaRPr sz="2400" dirty="0"/>
          </a:p>
          <a:p>
            <a:endParaRPr sz="2400" dirty="0">
              <a:solidFill>
                <a:srgbClr val="434343"/>
              </a:solidFill>
            </a:endParaRPr>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32</a:t>
            </a:fld>
            <a:endParaRPr lang="fr-FR"/>
          </a:p>
        </p:txBody>
      </p:sp>
    </p:spTree>
    <p:extLst>
      <p:ext uri="{BB962C8B-B14F-4D97-AF65-F5344CB8AC3E}">
        <p14:creationId xmlns:p14="http://schemas.microsoft.com/office/powerpoint/2010/main" val="91159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2" end="2"/>
                                            </p:txEl>
                                          </p:spTgt>
                                        </p:tgtEl>
                                        <p:attrNameLst>
                                          <p:attrName>style.visibility</p:attrName>
                                        </p:attrNameLst>
                                      </p:cBhvr>
                                      <p:to>
                                        <p:strVal val="visible"/>
                                      </p:to>
                                    </p:set>
                                    <p:animEffect transition="in" filter="fade">
                                      <p:cBhvr>
                                        <p:cTn id="7" dur="500"/>
                                        <p:tgtEl>
                                          <p:spTgt spid="15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3" end="3"/>
                                            </p:txEl>
                                          </p:spTgt>
                                        </p:tgtEl>
                                        <p:attrNameLst>
                                          <p:attrName>style.visibility</p:attrName>
                                        </p:attrNameLst>
                                      </p:cBhvr>
                                      <p:to>
                                        <p:strVal val="visible"/>
                                      </p:to>
                                    </p:set>
                                    <p:animEffect transition="in" filter="fade">
                                      <p:cBhvr>
                                        <p:cTn id="12" dur="500"/>
                                        <p:tgtEl>
                                          <p:spTgt spid="15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4" end="4"/>
                                            </p:txEl>
                                          </p:spTgt>
                                        </p:tgtEl>
                                        <p:attrNameLst>
                                          <p:attrName>style.visibility</p:attrName>
                                        </p:attrNameLst>
                                      </p:cBhvr>
                                      <p:to>
                                        <p:strVal val="visible"/>
                                      </p:to>
                                    </p:set>
                                    <p:animEffect transition="in" filter="fade">
                                      <p:cBhvr>
                                        <p:cTn id="17" dur="500"/>
                                        <p:tgtEl>
                                          <p:spTgt spid="15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5" end="5"/>
                                            </p:txEl>
                                          </p:spTgt>
                                        </p:tgtEl>
                                        <p:attrNameLst>
                                          <p:attrName>style.visibility</p:attrName>
                                        </p:attrNameLst>
                                      </p:cBhvr>
                                      <p:to>
                                        <p:strVal val="visible"/>
                                      </p:to>
                                    </p:set>
                                    <p:animEffect transition="in" filter="fade">
                                      <p:cBhvr>
                                        <p:cTn id="22" dur="500"/>
                                        <p:tgtEl>
                                          <p:spTgt spid="15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6" end="6"/>
                                            </p:txEl>
                                          </p:spTgt>
                                        </p:tgtEl>
                                        <p:attrNameLst>
                                          <p:attrName>style.visibility</p:attrName>
                                        </p:attrNameLst>
                                      </p:cBhvr>
                                      <p:to>
                                        <p:strVal val="visible"/>
                                      </p:to>
                                    </p:set>
                                    <p:animEffect transition="in" filter="fade">
                                      <p:cBhvr>
                                        <p:cTn id="27" dur="500"/>
                                        <p:tgtEl>
                                          <p:spTgt spid="1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itre 1">
            <a:extLst>
              <a:ext uri="{FF2B5EF4-FFF2-40B4-BE49-F238E27FC236}">
                <a16:creationId xmlns:a16="http://schemas.microsoft.com/office/drawing/2014/main" xmlns="" id="{925C6F2B-CDE5-45D4-A165-233C228A9E26}"/>
              </a:ext>
            </a:extLst>
          </p:cNvPr>
          <p:cNvSpPr>
            <a:spLocks noGrp="1"/>
          </p:cNvSpPr>
          <p:nvPr>
            <p:ph type="title"/>
          </p:nvPr>
        </p:nvSpPr>
        <p:spPr>
          <a:xfrm>
            <a:off x="1611824" y="292056"/>
            <a:ext cx="10146276" cy="1312155"/>
          </a:xfrm>
        </p:spPr>
        <p:txBody>
          <a:bodyPr>
            <a:normAutofit/>
          </a:bodyPr>
          <a:lstStyle/>
          <a:p>
            <a:pPr algn="ctr"/>
            <a:r>
              <a:rPr lang="fr-FR" dirty="0"/>
              <a:t> Précautions prises par les rédacteurs de sujets d’E3C</a:t>
            </a:r>
          </a:p>
        </p:txBody>
      </p:sp>
      <p:sp>
        <p:nvSpPr>
          <p:cNvPr id="3" name="ZoneTexte 2"/>
          <p:cNvSpPr txBox="1"/>
          <p:nvPr/>
        </p:nvSpPr>
        <p:spPr>
          <a:xfrm>
            <a:off x="1039940" y="1604211"/>
            <a:ext cx="11152060" cy="4624792"/>
          </a:xfrm>
          <a:prstGeom prst="rect">
            <a:avLst/>
          </a:prstGeom>
          <a:noFill/>
        </p:spPr>
        <p:txBody>
          <a:bodyPr wrap="square" rtlCol="0">
            <a:spAutoFit/>
          </a:bodyPr>
          <a:lstStyle/>
          <a:p>
            <a:r>
              <a:rPr lang="fr-FR" sz="2400" dirty="0">
                <a:latin typeface="+mj-lt"/>
                <a:ea typeface="Roboto"/>
                <a:cs typeface="Roboto"/>
                <a:sym typeface="Roboto"/>
              </a:rPr>
              <a:t>-  Elèves de niveau  très hétérogènes , avec spécialité scientifique ou non </a:t>
            </a:r>
          </a:p>
          <a:p>
            <a:r>
              <a:rPr lang="fr-FR" sz="2400" dirty="0">
                <a:latin typeface="+mj-lt"/>
                <a:ea typeface="Roboto"/>
                <a:cs typeface="Roboto"/>
                <a:sym typeface="Roboto"/>
              </a:rPr>
              <a:t> - Diversité des professeurs engagés dans l’enseignement scientifique</a:t>
            </a:r>
          </a:p>
          <a:p>
            <a:r>
              <a:rPr lang="fr-FR" sz="2933" dirty="0">
                <a:latin typeface="+mj-lt"/>
                <a:ea typeface="Roboto"/>
                <a:cs typeface="Roboto"/>
                <a:sym typeface="Roboto"/>
              </a:rPr>
              <a:t>=&gt; </a:t>
            </a:r>
          </a:p>
          <a:p>
            <a:pPr marL="609585" lvl="0" indent="-609585">
              <a:lnSpc>
                <a:spcPct val="115000"/>
              </a:lnSpc>
              <a:buFontTx/>
              <a:buChar char="-"/>
            </a:pPr>
            <a:r>
              <a:rPr lang="fr-FR" sz="2800" dirty="0">
                <a:solidFill>
                  <a:prstClr val="black"/>
                </a:solidFill>
                <a:latin typeface="+mj-lt"/>
                <a:ea typeface="Roboto"/>
                <a:cs typeface="Roboto"/>
                <a:sym typeface="Roboto"/>
              </a:rPr>
              <a:t>Des connaissances restituées ciblées et modestes</a:t>
            </a:r>
          </a:p>
          <a:p>
            <a:pPr marL="609585" lvl="0" indent="-609585">
              <a:lnSpc>
                <a:spcPct val="115000"/>
              </a:lnSpc>
              <a:buFontTx/>
              <a:buChar char="-"/>
            </a:pPr>
            <a:r>
              <a:rPr lang="fr-FR" sz="2800" dirty="0">
                <a:solidFill>
                  <a:prstClr val="black"/>
                </a:solidFill>
                <a:latin typeface="+mj-lt"/>
                <a:ea typeface="Roboto"/>
                <a:cs typeface="Roboto"/>
                <a:sym typeface="Roboto"/>
              </a:rPr>
              <a:t>Une variétés de questions et de supports : de la question ouverte au QCM, en passant par la rédaction, l’argumentation, la schématisation</a:t>
            </a:r>
          </a:p>
          <a:p>
            <a:pPr marL="609585" lvl="0" indent="-609585">
              <a:lnSpc>
                <a:spcPct val="115000"/>
              </a:lnSpc>
              <a:buFontTx/>
              <a:buChar char="-"/>
            </a:pPr>
            <a:r>
              <a:rPr lang="fr-FR" sz="2800" dirty="0">
                <a:solidFill>
                  <a:prstClr val="black"/>
                </a:solidFill>
                <a:latin typeface="+mj-lt"/>
                <a:ea typeface="Roboto"/>
                <a:cs typeface="Roboto"/>
                <a:sym typeface="Roboto"/>
              </a:rPr>
              <a:t>10 minutes maximum pour l’appropriation de tous les documents</a:t>
            </a:r>
            <a:endParaRPr lang="fr-FR" sz="2400" b="1" dirty="0">
              <a:latin typeface="Roboto"/>
              <a:ea typeface="Roboto"/>
              <a:cs typeface="Roboto"/>
              <a:sym typeface="Roboto"/>
            </a:endParaRPr>
          </a:p>
          <a:p>
            <a:endParaRPr lang="fr-FR" sz="2400" b="1" dirty="0">
              <a:latin typeface="Roboto"/>
              <a:ea typeface="Roboto"/>
              <a:cs typeface="Roboto"/>
              <a:sym typeface="Roboto"/>
            </a:endParaRP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33</a:t>
            </a:fld>
            <a:endParaRPr lang="fr-FR"/>
          </a:p>
        </p:txBody>
      </p:sp>
    </p:spTree>
    <p:extLst>
      <p:ext uri="{BB962C8B-B14F-4D97-AF65-F5344CB8AC3E}">
        <p14:creationId xmlns:p14="http://schemas.microsoft.com/office/powerpoint/2010/main" val="5321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0812" y="-127983"/>
            <a:ext cx="10745804" cy="1280890"/>
          </a:xfrm>
        </p:spPr>
        <p:txBody>
          <a:bodyPr>
            <a:normAutofit/>
          </a:bodyPr>
          <a:lstStyle/>
          <a:p>
            <a:r>
              <a:rPr lang="fr-FR" dirty="0">
                <a:latin typeface="Roboto"/>
                <a:ea typeface="Roboto"/>
                <a:cs typeface="Roboto"/>
                <a:sym typeface="Roboto"/>
              </a:rPr>
              <a:t>Une variétés de questions : de la question ouverte au QCM</a:t>
            </a:r>
            <a:endParaRPr lang="fr-FR" dirty="0"/>
          </a:p>
        </p:txBody>
      </p:sp>
      <p:sp>
        <p:nvSpPr>
          <p:cNvPr id="3" name="Espace réservé du numéro de diapositive 2"/>
          <p:cNvSpPr>
            <a:spLocks noGrp="1"/>
          </p:cNvSpPr>
          <p:nvPr>
            <p:ph type="sldNum" sz="quarter" idx="12"/>
          </p:nvPr>
        </p:nvSpPr>
        <p:spPr/>
        <p:txBody>
          <a:bodyPr/>
          <a:lstStyle/>
          <a:p>
            <a:fld id="{003E351A-E8D9-4E45-B713-72F3863605DA}" type="slidenum">
              <a:rPr lang="fr-FR" smtClean="0"/>
              <a:t>34</a:t>
            </a:fld>
            <a:endParaRPr lang="fr-FR"/>
          </a:p>
        </p:txBody>
      </p:sp>
      <p:sp>
        <p:nvSpPr>
          <p:cNvPr id="4" name="Shape 164"/>
          <p:cNvSpPr txBox="1">
            <a:spLocks/>
          </p:cNvSpPr>
          <p:nvPr/>
        </p:nvSpPr>
        <p:spPr>
          <a:xfrm>
            <a:off x="1663187" y="2078490"/>
            <a:ext cx="2970806" cy="3206433"/>
          </a:xfrm>
          <a:prstGeom prst="rect">
            <a:avLst/>
          </a:prstGeom>
        </p:spPr>
        <p:txBody>
          <a:bodyPr spcFirstLastPara="1" vert="horz" wrap="square" lIns="121900" tIns="121900" rIns="121900" bIns="121900" rtlCol="0" anchor="t" anchorCtr="0">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latin typeface="Roboto"/>
                <a:ea typeface="Roboto"/>
                <a:cs typeface="Roboto"/>
                <a:sym typeface="Roboto"/>
              </a:rPr>
              <a:t/>
            </a:r>
            <a:br>
              <a:rPr lang="fr-FR" b="1" dirty="0">
                <a:latin typeface="Roboto"/>
                <a:ea typeface="Roboto"/>
                <a:cs typeface="Roboto"/>
                <a:sym typeface="Roboto"/>
              </a:rPr>
            </a:br>
            <a:endParaRPr lang="fr-FR" i="1" dirty="0"/>
          </a:p>
        </p:txBody>
      </p:sp>
      <p:sp>
        <p:nvSpPr>
          <p:cNvPr id="5" name="ZoneTexte 4"/>
          <p:cNvSpPr txBox="1"/>
          <p:nvPr/>
        </p:nvSpPr>
        <p:spPr>
          <a:xfrm>
            <a:off x="666428" y="1141598"/>
            <a:ext cx="11525572" cy="3046988"/>
          </a:xfrm>
          <a:prstGeom prst="rect">
            <a:avLst/>
          </a:prstGeom>
          <a:noFill/>
        </p:spPr>
        <p:txBody>
          <a:bodyPr wrap="square" rtlCol="0">
            <a:spAutoFit/>
          </a:bodyPr>
          <a:lstStyle/>
          <a:p>
            <a:pPr algn="just"/>
            <a:r>
              <a:rPr lang="fr-FR" sz="2400" b="1" dirty="0"/>
              <a:t>Exercice : La sphéricité de la Terre</a:t>
            </a:r>
          </a:p>
          <a:p>
            <a:r>
              <a:rPr lang="fr-FR" sz="2400" b="1" dirty="0"/>
              <a:t>6-</a:t>
            </a:r>
            <a:r>
              <a:rPr lang="fr-FR" sz="2400" dirty="0"/>
              <a:t> À partir des connaissances acquises et des informations issues des documents 3 et 4, rédiger un paragraphe argumenté permettant à la fois d’expliquer qu’il fait plus chaud à l’équateur qu’aux pôles et d’invalider l’hypothèse émise par cet élève. </a:t>
            </a:r>
          </a:p>
          <a:p>
            <a:r>
              <a:rPr lang="fr-FR" sz="2400" i="1" dirty="0"/>
              <a:t>La justification des arguments pourra s’appuyer sur des schémas explicatifs.</a:t>
            </a:r>
          </a:p>
          <a:p>
            <a:r>
              <a:rPr lang="fr-FR" sz="2400" b="1" dirty="0"/>
              <a:t>Exercice</a:t>
            </a:r>
            <a:r>
              <a:rPr lang="fr-FR" sz="2400" i="1" dirty="0"/>
              <a:t> : </a:t>
            </a:r>
            <a:r>
              <a:rPr lang="fr-FR" sz="2400" b="1" dirty="0"/>
              <a:t>Différentes méthodes de datation au service de la géologie</a:t>
            </a:r>
            <a:endParaRPr lang="fr-FR" sz="2400" i="1" dirty="0"/>
          </a:p>
          <a:p>
            <a:endParaRPr lang="fr-FR" sz="2400" dirty="0"/>
          </a:p>
        </p:txBody>
      </p:sp>
      <p:pic>
        <p:nvPicPr>
          <p:cNvPr id="6" name="Picture 2"/>
          <p:cNvPicPr>
            <a:picLocks noChangeAspect="1" noChangeArrowheads="1"/>
          </p:cNvPicPr>
          <p:nvPr/>
        </p:nvPicPr>
        <p:blipFill>
          <a:blip r:embed="rId3"/>
          <a:srcRect/>
          <a:stretch>
            <a:fillRect/>
          </a:stretch>
        </p:blipFill>
        <p:spPr bwMode="auto">
          <a:xfrm>
            <a:off x="3747977" y="3777917"/>
            <a:ext cx="6282039" cy="3080083"/>
          </a:xfrm>
          <a:prstGeom prst="rect">
            <a:avLst/>
          </a:prstGeom>
          <a:noFill/>
          <a:ln w="9525">
            <a:noFill/>
            <a:miter lim="800000"/>
            <a:headEnd/>
            <a:tailEnd/>
          </a:ln>
        </p:spPr>
      </p:pic>
    </p:spTree>
    <p:extLst>
      <p:ext uri="{BB962C8B-B14F-4D97-AF65-F5344CB8AC3E}">
        <p14:creationId xmlns:p14="http://schemas.microsoft.com/office/powerpoint/2010/main" val="402652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1579" y="118106"/>
            <a:ext cx="11468746" cy="1189743"/>
          </a:xfrm>
        </p:spPr>
        <p:txBody>
          <a:bodyPr>
            <a:normAutofit/>
          </a:bodyPr>
          <a:lstStyle/>
          <a:p>
            <a:r>
              <a:rPr lang="fr-FR" dirty="0">
                <a:ea typeface="Roboto"/>
                <a:cs typeface="Roboto"/>
                <a:sym typeface="Roboto"/>
              </a:rPr>
              <a:t>Une variétés de questions : …</a:t>
            </a:r>
            <a:br>
              <a:rPr lang="fr-FR" dirty="0">
                <a:ea typeface="Roboto"/>
                <a:cs typeface="Roboto"/>
                <a:sym typeface="Roboto"/>
              </a:rPr>
            </a:br>
            <a:endParaRPr lang="fr-FR" dirty="0"/>
          </a:p>
        </p:txBody>
      </p:sp>
      <p:sp>
        <p:nvSpPr>
          <p:cNvPr id="3" name="Espace réservé du numéro de diapositive 2"/>
          <p:cNvSpPr>
            <a:spLocks noGrp="1"/>
          </p:cNvSpPr>
          <p:nvPr>
            <p:ph type="sldNum" sz="quarter" idx="12"/>
          </p:nvPr>
        </p:nvSpPr>
        <p:spPr/>
        <p:txBody>
          <a:bodyPr/>
          <a:lstStyle/>
          <a:p>
            <a:fld id="{003E351A-E8D9-4E45-B713-72F3863605DA}" type="slidenum">
              <a:rPr lang="fr-FR" smtClean="0"/>
              <a:t>35</a:t>
            </a:fld>
            <a:endParaRPr lang="fr-FR"/>
          </a:p>
        </p:txBody>
      </p:sp>
      <p:sp>
        <p:nvSpPr>
          <p:cNvPr id="4" name="Shape 164"/>
          <p:cNvSpPr txBox="1">
            <a:spLocks/>
          </p:cNvSpPr>
          <p:nvPr/>
        </p:nvSpPr>
        <p:spPr>
          <a:xfrm>
            <a:off x="1663187" y="2078490"/>
            <a:ext cx="2970806" cy="3206433"/>
          </a:xfrm>
          <a:prstGeom prst="rect">
            <a:avLst/>
          </a:prstGeom>
        </p:spPr>
        <p:txBody>
          <a:bodyPr spcFirstLastPara="1" vert="horz" wrap="square" lIns="121900" tIns="121900" rIns="121900" bIns="121900" rtlCol="0" anchor="t" anchorCtr="0">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latin typeface="Roboto"/>
                <a:ea typeface="Roboto"/>
                <a:cs typeface="Roboto"/>
                <a:sym typeface="Roboto"/>
              </a:rPr>
              <a:t/>
            </a:r>
            <a:br>
              <a:rPr lang="fr-FR" b="1" dirty="0">
                <a:latin typeface="Roboto"/>
                <a:ea typeface="Roboto"/>
                <a:cs typeface="Roboto"/>
                <a:sym typeface="Roboto"/>
              </a:rPr>
            </a:br>
            <a:endParaRPr lang="fr-FR" i="1" dirty="0"/>
          </a:p>
        </p:txBody>
      </p:sp>
      <p:sp>
        <p:nvSpPr>
          <p:cNvPr id="7" name="ZoneTexte 6"/>
          <p:cNvSpPr txBox="1"/>
          <p:nvPr/>
        </p:nvSpPr>
        <p:spPr>
          <a:xfrm>
            <a:off x="988947" y="1152907"/>
            <a:ext cx="10355812" cy="3231462"/>
          </a:xfrm>
          <a:prstGeom prst="rect">
            <a:avLst/>
          </a:prstGeom>
          <a:noFill/>
        </p:spPr>
        <p:txBody>
          <a:bodyPr wrap="square" rtlCol="0">
            <a:spAutoFit/>
          </a:bodyPr>
          <a:lstStyle/>
          <a:p>
            <a:r>
              <a:rPr lang="fr-FR" sz="2133" b="1" dirty="0"/>
              <a:t>Exercice  : La sphéricité de la Terre</a:t>
            </a:r>
          </a:p>
          <a:p>
            <a:pPr>
              <a:buFontTx/>
              <a:buChar char="-"/>
            </a:pPr>
            <a:r>
              <a:rPr lang="fr-FR" sz="2133" dirty="0"/>
              <a:t>calculs d’angles et de longueur (trigonométrie)</a:t>
            </a:r>
          </a:p>
          <a:p>
            <a:pPr>
              <a:buFontTx/>
              <a:buChar char="-"/>
            </a:pPr>
            <a:r>
              <a:rPr lang="fr-FR" sz="2133" dirty="0"/>
              <a:t>Proportionnalité…</a:t>
            </a:r>
          </a:p>
          <a:p>
            <a:pPr>
              <a:buFontTx/>
              <a:buChar char="-"/>
            </a:pPr>
            <a:r>
              <a:rPr lang="fr-FR" sz="2000" b="1" dirty="0"/>
              <a:t>3-a- </a:t>
            </a:r>
            <a:r>
              <a:rPr lang="fr-FR" sz="2000" dirty="0"/>
              <a:t>Donner la mesure, en degré, des angles QOT et TIT’.</a:t>
            </a:r>
          </a:p>
          <a:p>
            <a:r>
              <a:rPr lang="fr-FR" sz="2000" b="1" dirty="0"/>
              <a:t>3-b- </a:t>
            </a:r>
            <a:r>
              <a:rPr lang="fr-FR" sz="2000" dirty="0"/>
              <a:t>Calculer la longueur de la portion de méridien reliant Quito à Toronto.</a:t>
            </a:r>
          </a:p>
          <a:p>
            <a:r>
              <a:rPr lang="fr-FR" sz="2000" b="1" dirty="0"/>
              <a:t>4- </a:t>
            </a:r>
            <a:r>
              <a:rPr lang="fr-FR" sz="2000" dirty="0"/>
              <a:t>À l’aide de la figure 1b :</a:t>
            </a:r>
          </a:p>
          <a:p>
            <a:r>
              <a:rPr lang="fr-FR" sz="2000" b="1" dirty="0"/>
              <a:t>4-a- </a:t>
            </a:r>
            <a:r>
              <a:rPr lang="fr-FR" sz="2000" dirty="0"/>
              <a:t>Préciser la longueur OT puis calculer la longueur IT.</a:t>
            </a:r>
          </a:p>
          <a:p>
            <a:r>
              <a:rPr lang="fr-FR" sz="2000" b="1" dirty="0"/>
              <a:t>4-b- </a:t>
            </a:r>
            <a:r>
              <a:rPr lang="fr-FR" sz="2000" dirty="0"/>
              <a:t>En déduire la longueur du parallèle passant par Toulouse et Toronto.</a:t>
            </a:r>
          </a:p>
          <a:p>
            <a:r>
              <a:rPr lang="fr-FR" sz="2000" b="1" dirty="0"/>
              <a:t>4-c- </a:t>
            </a:r>
            <a:r>
              <a:rPr lang="fr-FR" sz="2000" dirty="0"/>
              <a:t>Justifier, par un calcul, que la longueur de la portion de parallèle reliant Toulouse à Toronto est environ égale à 6399 km.</a:t>
            </a:r>
          </a:p>
        </p:txBody>
      </p:sp>
      <p:pic>
        <p:nvPicPr>
          <p:cNvPr id="8" name="Image 7"/>
          <p:cNvPicPr>
            <a:picLocks noChangeAspect="1"/>
          </p:cNvPicPr>
          <p:nvPr/>
        </p:nvPicPr>
        <p:blipFill>
          <a:blip r:embed="rId3"/>
          <a:stretch>
            <a:fillRect/>
          </a:stretch>
        </p:blipFill>
        <p:spPr>
          <a:xfrm>
            <a:off x="7303774" y="4296684"/>
            <a:ext cx="4888226" cy="2561316"/>
          </a:xfrm>
          <a:prstGeom prst="rect">
            <a:avLst/>
          </a:prstGeom>
        </p:spPr>
      </p:pic>
    </p:spTree>
    <p:extLst>
      <p:ext uri="{BB962C8B-B14F-4D97-AF65-F5344CB8AC3E}">
        <p14:creationId xmlns:p14="http://schemas.microsoft.com/office/powerpoint/2010/main" val="639320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93369" y="345982"/>
            <a:ext cx="8911687" cy="1280890"/>
          </a:xfrm>
        </p:spPr>
        <p:txBody>
          <a:bodyPr/>
          <a:lstStyle/>
          <a:p>
            <a:r>
              <a:rPr lang="fr-FR" dirty="0"/>
              <a:t>Place de l’histoire des sciences</a:t>
            </a:r>
          </a:p>
        </p:txBody>
      </p:sp>
      <p:sp>
        <p:nvSpPr>
          <p:cNvPr id="4" name="Espace réservé du contenu 3"/>
          <p:cNvSpPr>
            <a:spLocks noGrp="1"/>
          </p:cNvSpPr>
          <p:nvPr>
            <p:ph idx="1"/>
          </p:nvPr>
        </p:nvSpPr>
        <p:spPr>
          <a:xfrm>
            <a:off x="1193369" y="1611825"/>
            <a:ext cx="10802319" cy="5067944"/>
          </a:xfrm>
        </p:spPr>
        <p:txBody>
          <a:bodyPr>
            <a:normAutofit/>
          </a:bodyPr>
          <a:lstStyle/>
          <a:p>
            <a:pPr marL="76200" lvl="0">
              <a:spcBef>
                <a:spcPts val="0"/>
              </a:spcBef>
              <a:spcAft>
                <a:spcPts val="1200"/>
              </a:spcAft>
              <a:buSzPts val="2400"/>
            </a:pPr>
            <a:endParaRPr lang="fr-FR" sz="2000" i="1" dirty="0">
              <a:latin typeface="Roboto"/>
              <a:ea typeface="Roboto"/>
              <a:cs typeface="Roboto"/>
              <a:sym typeface="Roboto"/>
            </a:endParaRPr>
          </a:p>
          <a:p>
            <a:pPr marL="0" indent="0">
              <a:buNone/>
            </a:pPr>
            <a:endParaRPr lang="fr-FR" dirty="0"/>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36</a:t>
            </a:fld>
            <a:endParaRPr lang="fr-FR"/>
          </a:p>
        </p:txBody>
      </p:sp>
      <p:sp>
        <p:nvSpPr>
          <p:cNvPr id="5" name="Rectangle 4"/>
          <p:cNvSpPr/>
          <p:nvPr/>
        </p:nvSpPr>
        <p:spPr>
          <a:xfrm>
            <a:off x="1311579" y="986427"/>
            <a:ext cx="9816204" cy="5632311"/>
          </a:xfrm>
          <a:prstGeom prst="rect">
            <a:avLst/>
          </a:prstGeom>
        </p:spPr>
        <p:txBody>
          <a:bodyPr wrap="square">
            <a:spAutoFit/>
          </a:bodyPr>
          <a:lstStyle/>
          <a:p>
            <a:pPr algn="just"/>
            <a:r>
              <a:rPr lang="fr-FR" b="1" dirty="0"/>
              <a:t>Exercice : Différentes méthodes de datation au service de la géologie</a:t>
            </a:r>
          </a:p>
          <a:p>
            <a:r>
              <a:rPr lang="fr-FR" b="1" u="sng" dirty="0"/>
              <a:t>Partie 1 : L’histoire de la détermination de l’âge de la Terre </a:t>
            </a:r>
            <a:endParaRPr lang="fr-FR" dirty="0"/>
          </a:p>
          <a:p>
            <a:r>
              <a:rPr lang="fr-FR" b="1" dirty="0"/>
              <a:t> </a:t>
            </a:r>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dirty="0"/>
          </a:p>
          <a:p>
            <a:r>
              <a:rPr lang="fr-FR" b="1" dirty="0"/>
              <a:t>1- </a:t>
            </a:r>
            <a:r>
              <a:rPr lang="fr-FR" dirty="0"/>
              <a:t>En plus des méthodes présentées dans le texte du document 1, citez, à partir de vos connaissances, un autre argument géologique ou biologique qui permette d’invalider l’estimation de l’âge de la Terre proposée par Buffon.</a:t>
            </a:r>
          </a:p>
          <a:p>
            <a:r>
              <a:rPr lang="fr-FR" dirty="0"/>
              <a:t> </a:t>
            </a:r>
          </a:p>
          <a:p>
            <a:r>
              <a:rPr lang="fr-FR" b="1" dirty="0"/>
              <a:t>2- </a:t>
            </a:r>
            <a:r>
              <a:rPr lang="fr-FR" dirty="0"/>
              <a:t>Selon Buffon, la Terre devrait cesser d’être habitable après un certain temps. À partir du document 1, expliquer ce qui, dans ses hypothèses, a pu l’amener à cette conclusion.</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775" y="1611825"/>
            <a:ext cx="7110234" cy="2696706"/>
          </a:xfrm>
          <a:prstGeom prst="rect">
            <a:avLst/>
          </a:prstGeom>
        </p:spPr>
      </p:pic>
    </p:spTree>
    <p:extLst>
      <p:ext uri="{BB962C8B-B14F-4D97-AF65-F5344CB8AC3E}">
        <p14:creationId xmlns:p14="http://schemas.microsoft.com/office/powerpoint/2010/main" val="3505627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Des ressources produites en académie</a:t>
            </a:r>
          </a:p>
        </p:txBody>
      </p:sp>
      <p:sp>
        <p:nvSpPr>
          <p:cNvPr id="4" name="Espace réservé du texte 3"/>
          <p:cNvSpPr>
            <a:spLocks noGrp="1"/>
          </p:cNvSpPr>
          <p:nvPr>
            <p:ph type="body" idx="1"/>
          </p:nvPr>
        </p:nvSpPr>
        <p:spPr/>
        <p:txBody>
          <a:bodyPr>
            <a:normAutofit fontScale="92500" lnSpcReduction="20000"/>
          </a:bodyPr>
          <a:lstStyle/>
          <a:p>
            <a:r>
              <a:rPr lang="fr-FR" dirty="0"/>
              <a:t>Lien pour accéder à la totalité des ressources :</a:t>
            </a:r>
          </a:p>
          <a:p>
            <a:r>
              <a:rPr lang="fr-FR" sz="3000" b="1" dirty="0"/>
              <a:t>https://padlet.com/adeline_fayet/ypecrraws85p</a:t>
            </a:r>
          </a:p>
          <a:p>
            <a:endParaRPr lang="fr-FR" dirty="0"/>
          </a:p>
          <a:p>
            <a:endParaRPr lang="fr-FR" dirty="0"/>
          </a:p>
        </p:txBody>
      </p:sp>
      <p:sp>
        <p:nvSpPr>
          <p:cNvPr id="2" name="Espace réservé du numéro de diapositive 1"/>
          <p:cNvSpPr>
            <a:spLocks noGrp="1"/>
          </p:cNvSpPr>
          <p:nvPr>
            <p:ph type="sldNum" sz="quarter" idx="12"/>
          </p:nvPr>
        </p:nvSpPr>
        <p:spPr/>
        <p:txBody>
          <a:bodyPr/>
          <a:lstStyle/>
          <a:p>
            <a:fld id="{003E351A-E8D9-4E45-B713-72F3863605DA}" type="slidenum">
              <a:rPr lang="fr-FR" smtClean="0"/>
              <a:t>37</a:t>
            </a:fld>
            <a:endParaRPr lang="fr-FR"/>
          </a:p>
        </p:txBody>
      </p:sp>
    </p:spTree>
    <p:extLst>
      <p:ext uri="{BB962C8B-B14F-4D97-AF65-F5344CB8AC3E}">
        <p14:creationId xmlns:p14="http://schemas.microsoft.com/office/powerpoint/2010/main" val="4293104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819254" y="1787221"/>
            <a:ext cx="5238427" cy="5238427"/>
          </a:xfrm>
          <a:prstGeom prst="rect">
            <a:avLst/>
          </a:prstGeom>
        </p:spPr>
      </p:pic>
      <p:sp>
        <p:nvSpPr>
          <p:cNvPr id="4" name="Espace réservé du numéro de diapositive 3"/>
          <p:cNvSpPr>
            <a:spLocks noGrp="1"/>
          </p:cNvSpPr>
          <p:nvPr>
            <p:ph type="sldNum" sz="quarter" idx="12"/>
          </p:nvPr>
        </p:nvSpPr>
        <p:spPr/>
        <p:txBody>
          <a:bodyPr/>
          <a:lstStyle/>
          <a:p>
            <a:fld id="{003E351A-E8D9-4E45-B713-72F3863605DA}" type="slidenum">
              <a:rPr lang="fr-FR" smtClean="0"/>
              <a:t>38</a:t>
            </a:fld>
            <a:endParaRPr lang="fr-FR"/>
          </a:p>
        </p:txBody>
      </p:sp>
      <p:sp>
        <p:nvSpPr>
          <p:cNvPr id="2" name="ZoneTexte 1"/>
          <p:cNvSpPr txBox="1"/>
          <p:nvPr/>
        </p:nvSpPr>
        <p:spPr>
          <a:xfrm>
            <a:off x="1311579" y="1152907"/>
            <a:ext cx="5827362" cy="4247317"/>
          </a:xfrm>
          <a:prstGeom prst="rect">
            <a:avLst/>
          </a:prstGeom>
          <a:noFill/>
        </p:spPr>
        <p:txBody>
          <a:bodyPr wrap="square" rtlCol="0">
            <a:spAutoFit/>
          </a:bodyPr>
          <a:lstStyle/>
          <a:p>
            <a:r>
              <a:rPr lang="fr-FR" sz="5400" b="1" dirty="0">
                <a:solidFill>
                  <a:srgbClr val="42A2C8"/>
                </a:solidFill>
              </a:rPr>
              <a:t>Présentation de deux exemples d’activités préparées par le groupe…</a:t>
            </a:r>
          </a:p>
        </p:txBody>
      </p:sp>
    </p:spTree>
    <p:extLst>
      <p:ext uri="{BB962C8B-B14F-4D97-AF65-F5344CB8AC3E}">
        <p14:creationId xmlns:p14="http://schemas.microsoft.com/office/powerpoint/2010/main" val="3606702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003E351A-E8D9-4E45-B713-72F3863605DA}" type="slidenum">
              <a:rPr lang="fr-FR" smtClean="0"/>
              <a:t>39</a:t>
            </a:fld>
            <a:endParaRPr lang="fr-FR"/>
          </a:p>
        </p:txBody>
      </p:sp>
      <p:sp>
        <p:nvSpPr>
          <p:cNvPr id="3" name="ZoneTexte 2"/>
          <p:cNvSpPr txBox="1"/>
          <p:nvPr/>
        </p:nvSpPr>
        <p:spPr>
          <a:xfrm>
            <a:off x="2616630" y="1963417"/>
            <a:ext cx="7813729" cy="769441"/>
          </a:xfrm>
          <a:prstGeom prst="rect">
            <a:avLst/>
          </a:prstGeom>
          <a:noFill/>
        </p:spPr>
        <p:txBody>
          <a:bodyPr wrap="square" rtlCol="0">
            <a:spAutoFit/>
          </a:bodyPr>
          <a:lstStyle/>
          <a:p>
            <a:r>
              <a:rPr lang="fr-FR" sz="4400" b="1" dirty="0">
                <a:solidFill>
                  <a:srgbClr val="42A2C8"/>
                </a:solidFill>
              </a:rPr>
              <a:t>Pause méridienne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06" y="2924312"/>
            <a:ext cx="3708298" cy="3535454"/>
          </a:xfrm>
          <a:prstGeom prst="rect">
            <a:avLst/>
          </a:prstGeom>
        </p:spPr>
      </p:pic>
    </p:spTree>
    <p:extLst>
      <p:ext uri="{BB962C8B-B14F-4D97-AF65-F5344CB8AC3E}">
        <p14:creationId xmlns:p14="http://schemas.microsoft.com/office/powerpoint/2010/main" val="281768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Professeurs désignés pour participer à cette première journée de formation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21937417"/>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2"/>
          </p:nvPr>
        </p:nvSpPr>
        <p:spPr/>
        <p:txBody>
          <a:bodyPr/>
          <a:lstStyle/>
          <a:p>
            <a:fld id="{003E351A-E8D9-4E45-B713-72F3863605DA}" type="slidenum">
              <a:rPr lang="fr-FR" smtClean="0"/>
              <a:t>4</a:t>
            </a:fld>
            <a:endParaRPr lang="fr-FR"/>
          </a:p>
        </p:txBody>
      </p:sp>
    </p:spTree>
    <p:extLst>
      <p:ext uri="{BB962C8B-B14F-4D97-AF65-F5344CB8AC3E}">
        <p14:creationId xmlns:p14="http://schemas.microsoft.com/office/powerpoint/2010/main" val="2999089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préambule… Petit sondage…</a:t>
            </a:r>
          </a:p>
        </p:txBody>
      </p:sp>
      <p:sp>
        <p:nvSpPr>
          <p:cNvPr id="3" name="Espace réservé du contenu 2"/>
          <p:cNvSpPr>
            <a:spLocks noGrp="1"/>
          </p:cNvSpPr>
          <p:nvPr>
            <p:ph idx="1"/>
          </p:nvPr>
        </p:nvSpPr>
        <p:spPr>
          <a:xfrm>
            <a:off x="531812" y="1394847"/>
            <a:ext cx="11339890" cy="5463153"/>
          </a:xfrm>
        </p:spPr>
        <p:txBody>
          <a:bodyPr>
            <a:noAutofit/>
          </a:bodyPr>
          <a:lstStyle/>
          <a:p>
            <a:r>
              <a:rPr lang="fr-FR" sz="2800" dirty="0"/>
              <a:t>En équipe d’établissement répondre aux questions suivantes  :</a:t>
            </a:r>
          </a:p>
          <a:p>
            <a:pPr lvl="1"/>
            <a:r>
              <a:rPr lang="fr-FR" sz="2400" u="sng" dirty="0"/>
              <a:t>Les professeurs impliqués </a:t>
            </a:r>
            <a:r>
              <a:rPr lang="fr-FR" sz="2400" dirty="0"/>
              <a:t>: Disciplines des professeurs qui prendront en charge l’ES et répartition entre eux des 2h d’enseignement par semaine. Quelles concertations prévues ?</a:t>
            </a:r>
          </a:p>
          <a:p>
            <a:pPr lvl="1"/>
            <a:r>
              <a:rPr lang="fr-FR" sz="2400" u="sng" dirty="0"/>
              <a:t>Pour les élèves </a:t>
            </a:r>
            <a:r>
              <a:rPr lang="fr-FR" sz="2400" dirty="0"/>
              <a:t>: Effectifs des groupes d’élèves, précisez si cela varie (alternances Classe entière/groupes par exemple)</a:t>
            </a:r>
          </a:p>
          <a:p>
            <a:pPr lvl="1"/>
            <a:r>
              <a:rPr lang="fr-FR" sz="2400" u="sng" dirty="0"/>
              <a:t>Quel projet de mise en œuvre de cet enseignement </a:t>
            </a:r>
            <a:r>
              <a:rPr lang="fr-FR" sz="2400" dirty="0"/>
              <a:t>: </a:t>
            </a:r>
          </a:p>
          <a:p>
            <a:pPr lvl="2"/>
            <a:r>
              <a:rPr lang="fr-FR" sz="2000" dirty="0"/>
              <a:t>Quel pilotage ?</a:t>
            </a:r>
          </a:p>
          <a:p>
            <a:pPr lvl="2"/>
            <a:r>
              <a:rPr lang="fr-FR" sz="2000" dirty="0"/>
              <a:t>Thèmes 1 à 4 : comment est envisagée la répartition des savoirs et savoir faire à enseigner entre les professeurs?  </a:t>
            </a:r>
          </a:p>
          <a:p>
            <a:pPr lvl="2"/>
            <a:r>
              <a:rPr lang="fr-FR" sz="2000" dirty="0"/>
              <a:t>Projet expérimental et numérique : comment est-il envisagé (dans le temps et dans l’espace)?</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40</a:t>
            </a:fld>
            <a:endParaRPr lang="fr-FR"/>
          </a:p>
        </p:txBody>
      </p:sp>
    </p:spTree>
    <p:extLst>
      <p:ext uri="{BB962C8B-B14F-4D97-AF65-F5344CB8AC3E}">
        <p14:creationId xmlns:p14="http://schemas.microsoft.com/office/powerpoint/2010/main" val="3969761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03E351A-E8D9-4E45-B713-72F3863605DA}" type="slidenum">
              <a:rPr lang="fr-FR" smtClean="0"/>
              <a:t>41</a:t>
            </a:fld>
            <a:endParaRPr lang="fr-FR"/>
          </a:p>
        </p:txBody>
      </p:sp>
      <p:sp>
        <p:nvSpPr>
          <p:cNvPr id="2" name="ZoneTexte 1"/>
          <p:cNvSpPr txBox="1"/>
          <p:nvPr/>
        </p:nvSpPr>
        <p:spPr>
          <a:xfrm>
            <a:off x="1311579" y="1152907"/>
            <a:ext cx="5827362" cy="1754326"/>
          </a:xfrm>
          <a:prstGeom prst="rect">
            <a:avLst/>
          </a:prstGeom>
          <a:noFill/>
        </p:spPr>
        <p:txBody>
          <a:bodyPr wrap="square" rtlCol="0">
            <a:spAutoFit/>
          </a:bodyPr>
          <a:lstStyle/>
          <a:p>
            <a:r>
              <a:rPr lang="fr-FR" sz="5400" b="1" dirty="0">
                <a:solidFill>
                  <a:srgbClr val="42A2C8"/>
                </a:solidFill>
              </a:rPr>
              <a:t>Travaux de groupes…</a:t>
            </a:r>
          </a:p>
        </p:txBody>
      </p:sp>
      <p:pic>
        <p:nvPicPr>
          <p:cNvPr id="5" name="Image 4"/>
          <p:cNvPicPr>
            <a:picLocks noChangeAspect="1"/>
          </p:cNvPicPr>
          <p:nvPr/>
        </p:nvPicPr>
        <p:blipFill>
          <a:blip r:embed="rId3"/>
          <a:stretch>
            <a:fillRect/>
          </a:stretch>
        </p:blipFill>
        <p:spPr>
          <a:xfrm>
            <a:off x="5145438" y="866156"/>
            <a:ext cx="6275954" cy="4829542"/>
          </a:xfrm>
          <a:prstGeom prst="rect">
            <a:avLst/>
          </a:prstGeom>
        </p:spPr>
      </p:pic>
      <p:sp>
        <p:nvSpPr>
          <p:cNvPr id="6" name="ZoneTexte 5"/>
          <p:cNvSpPr txBox="1"/>
          <p:nvPr/>
        </p:nvSpPr>
        <p:spPr>
          <a:xfrm>
            <a:off x="1513057" y="5780782"/>
            <a:ext cx="11003797" cy="1077218"/>
          </a:xfrm>
          <a:prstGeom prst="rect">
            <a:avLst/>
          </a:prstGeom>
          <a:noFill/>
        </p:spPr>
        <p:txBody>
          <a:bodyPr wrap="square" rtlCol="0">
            <a:spAutoFit/>
          </a:bodyPr>
          <a:lstStyle/>
          <a:p>
            <a:r>
              <a:rPr lang="fr-FR" sz="3200" b="1" dirty="0">
                <a:solidFill>
                  <a:srgbClr val="42A2C8"/>
                </a:solidFill>
              </a:rPr>
              <a:t>Préparer la programmation de l’équipe pour l’année scolaire 2019-2020</a:t>
            </a:r>
          </a:p>
        </p:txBody>
      </p:sp>
    </p:spTree>
    <p:extLst>
      <p:ext uri="{BB962C8B-B14F-4D97-AF65-F5344CB8AC3E}">
        <p14:creationId xmlns:p14="http://schemas.microsoft.com/office/powerpoint/2010/main" val="2714760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AA53AD-ABC5-CE4C-AA9C-7FF9A64BDE5B}"/>
              </a:ext>
            </a:extLst>
          </p:cNvPr>
          <p:cNvSpPr>
            <a:spLocks noGrp="1"/>
          </p:cNvSpPr>
          <p:nvPr>
            <p:ph type="title"/>
          </p:nvPr>
        </p:nvSpPr>
        <p:spPr>
          <a:xfrm>
            <a:off x="1515239" y="124366"/>
            <a:ext cx="10676761" cy="663416"/>
          </a:xfrm>
        </p:spPr>
        <p:txBody>
          <a:bodyPr>
            <a:normAutofit/>
          </a:bodyPr>
          <a:lstStyle/>
          <a:p>
            <a:r>
              <a:rPr lang="fr-FR" sz="3200" dirty="0"/>
              <a:t>Projet SCIENTIFIQUE (expérimental et numérique)</a:t>
            </a:r>
          </a:p>
        </p:txBody>
      </p:sp>
      <p:sp>
        <p:nvSpPr>
          <p:cNvPr id="3" name="Espace réservé du contenu 2">
            <a:extLst>
              <a:ext uri="{FF2B5EF4-FFF2-40B4-BE49-F238E27FC236}">
                <a16:creationId xmlns:a16="http://schemas.microsoft.com/office/drawing/2014/main" xmlns="" id="{8FBC1F12-AA06-0C49-96FF-63E9165BCD59}"/>
              </a:ext>
            </a:extLst>
          </p:cNvPr>
          <p:cNvSpPr>
            <a:spLocks noGrp="1"/>
          </p:cNvSpPr>
          <p:nvPr>
            <p:ph idx="1"/>
          </p:nvPr>
        </p:nvSpPr>
        <p:spPr>
          <a:xfrm>
            <a:off x="1685681" y="1568657"/>
            <a:ext cx="10194841" cy="5017585"/>
          </a:xfrm>
        </p:spPr>
        <p:txBody>
          <a:bodyPr>
            <a:normAutofit/>
          </a:bodyPr>
          <a:lstStyle/>
          <a:p>
            <a:r>
              <a:rPr lang="fr-FR" dirty="0"/>
              <a:t>Trois dimensions obligatoirement présentes :</a:t>
            </a:r>
          </a:p>
          <a:p>
            <a:pPr lvl="1"/>
            <a:r>
              <a:rPr lang="fr-FR" sz="2000" b="1" dirty="0"/>
              <a:t>utilisation d’un capteur éventuellement réalisé en classe </a:t>
            </a:r>
          </a:p>
          <a:p>
            <a:pPr lvl="1"/>
            <a:r>
              <a:rPr lang="fr-FR" sz="2000" b="1" dirty="0"/>
              <a:t>acquisition numérique de données</a:t>
            </a:r>
          </a:p>
          <a:p>
            <a:pPr lvl="1"/>
            <a:r>
              <a:rPr lang="fr-FR" sz="2000" b="1" dirty="0"/>
              <a:t>traitement mathématique, représentation et interprétation de ces données</a:t>
            </a:r>
          </a:p>
          <a:p>
            <a:r>
              <a:rPr lang="fr-FR" dirty="0"/>
              <a:t>Thème libre, en lien avec le programme ou non </a:t>
            </a:r>
          </a:p>
          <a:p>
            <a:r>
              <a:rPr lang="fr-FR" dirty="0"/>
              <a:t>12h, contiguës ou réparties dans l’année</a:t>
            </a:r>
          </a:p>
          <a:p>
            <a:r>
              <a:rPr lang="fr-FR" dirty="0"/>
              <a:t>Evalué dans les 10% de CC</a:t>
            </a:r>
          </a:p>
          <a:p>
            <a:r>
              <a:rPr lang="fr-FR" dirty="0"/>
              <a:t>Possibilité de s’inscrire dans le cadre d’un projet global : classe, établissement, académique ou national (exemple de Vigie-Nature Ecole, Sciences à l’école, etc.)</a:t>
            </a:r>
          </a:p>
          <a:p>
            <a:endParaRPr lang="fr-FR" dirty="0"/>
          </a:p>
        </p:txBody>
      </p:sp>
      <p:sp>
        <p:nvSpPr>
          <p:cNvPr id="6" name="Espace réservé du numéro de diapositive 5">
            <a:extLst>
              <a:ext uri="{FF2B5EF4-FFF2-40B4-BE49-F238E27FC236}">
                <a16:creationId xmlns:a16="http://schemas.microsoft.com/office/drawing/2014/main" xmlns="" id="{F1A90143-2393-9546-8671-D75291F818FA}"/>
              </a:ext>
            </a:extLst>
          </p:cNvPr>
          <p:cNvSpPr>
            <a:spLocks noGrp="1"/>
          </p:cNvSpPr>
          <p:nvPr>
            <p:ph type="sldNum" sz="quarter" idx="12"/>
          </p:nvPr>
        </p:nvSpPr>
        <p:spPr/>
        <p:txBody>
          <a:bodyPr/>
          <a:lstStyle/>
          <a:p>
            <a:fld id="{6D22F896-40B5-4ADD-8801-0D06FADFA095}" type="slidenum">
              <a:rPr lang="en-US" smtClean="0"/>
              <a:t>42</a:t>
            </a:fld>
            <a:endParaRPr lang="en-US" dirty="0"/>
          </a:p>
        </p:txBody>
      </p:sp>
      <p:sp>
        <p:nvSpPr>
          <p:cNvPr id="4" name="Rectangle 3"/>
          <p:cNvSpPr/>
          <p:nvPr/>
        </p:nvSpPr>
        <p:spPr>
          <a:xfrm>
            <a:off x="1685680" y="845372"/>
            <a:ext cx="10194841" cy="707886"/>
          </a:xfrm>
          <a:prstGeom prst="rect">
            <a:avLst/>
          </a:prstGeom>
          <a:solidFill>
            <a:srgbClr val="FFC000">
              <a:alpha val="50000"/>
            </a:srgbClr>
          </a:solidFill>
        </p:spPr>
        <p:txBody>
          <a:bodyPr wrap="square">
            <a:spAutoFit/>
          </a:bodyPr>
          <a:lstStyle/>
          <a:p>
            <a:r>
              <a:rPr lang="fr-FR" sz="2000" dirty="0">
                <a:solidFill>
                  <a:srgbClr val="000000"/>
                </a:solidFill>
                <a:latin typeface="Arial Narrow" panose="020B0606020202030204" pitchFamily="34" charset="0"/>
              </a:rPr>
              <a:t>« L'objectif est de confronter les élèves à la pratique d’une démarche scientifique expérimentale, de l’utilisation de matériels (capteurs et logiciels) à l’analyse critique des résultats. » </a:t>
            </a:r>
            <a:endParaRPr lang="fr-FR" sz="2000" dirty="0">
              <a:latin typeface="Arial Narrow" panose="020B0606020202030204" pitchFamily="34" charset="0"/>
            </a:endParaRPr>
          </a:p>
        </p:txBody>
      </p:sp>
    </p:spTree>
    <p:extLst>
      <p:ext uri="{BB962C8B-B14F-4D97-AF65-F5344CB8AC3E}">
        <p14:creationId xmlns:p14="http://schemas.microsoft.com/office/powerpoint/2010/main" val="3690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555BA5A-D0AD-4FB2-942F-593B8F44C58A}"/>
              </a:ext>
            </a:extLst>
          </p:cNvPr>
          <p:cNvSpPr>
            <a:spLocks noGrp="1"/>
          </p:cNvSpPr>
          <p:nvPr>
            <p:ph type="title"/>
          </p:nvPr>
        </p:nvSpPr>
        <p:spPr/>
        <p:txBody>
          <a:bodyPr/>
          <a:lstStyle/>
          <a:p>
            <a:r>
              <a:rPr lang="fr-FR" dirty="0"/>
              <a:t>Un exemple de projet numérique expérimental</a:t>
            </a:r>
          </a:p>
        </p:txBody>
      </p:sp>
      <p:sp>
        <p:nvSpPr>
          <p:cNvPr id="3" name="Sous-titre 2">
            <a:extLst>
              <a:ext uri="{FF2B5EF4-FFF2-40B4-BE49-F238E27FC236}">
                <a16:creationId xmlns:a16="http://schemas.microsoft.com/office/drawing/2014/main" xmlns="" id="{BE09EA7C-54A8-4E0C-BEEC-6F70566BCAD7}"/>
              </a:ext>
            </a:extLst>
          </p:cNvPr>
          <p:cNvSpPr>
            <a:spLocks noGrp="1"/>
          </p:cNvSpPr>
          <p:nvPr>
            <p:ph type="body" idx="1"/>
          </p:nvPr>
        </p:nvSpPr>
        <p:spPr/>
        <p:txBody>
          <a:bodyPr/>
          <a:lstStyle/>
          <a:p>
            <a:r>
              <a:rPr lang="fr-FR" dirty="0"/>
              <a:t>Impact de la météo sur la fréquentation des insectes</a:t>
            </a:r>
          </a:p>
          <a:p>
            <a:r>
              <a:rPr lang="fr-FR" dirty="0"/>
              <a:t>Exploitation statistique d’une base de donnée avec tableur</a:t>
            </a:r>
          </a:p>
          <a:p>
            <a:endParaRPr lang="fr-FR" dirty="0"/>
          </a:p>
        </p:txBody>
      </p:sp>
      <p:pic>
        <p:nvPicPr>
          <p:cNvPr id="4" name="Image 3">
            <a:extLst>
              <a:ext uri="{FF2B5EF4-FFF2-40B4-BE49-F238E27FC236}">
                <a16:creationId xmlns:a16="http://schemas.microsoft.com/office/drawing/2014/main" xmlns="" id="{6FEA48E4-60D8-4027-9175-C49430B94AAE}"/>
              </a:ext>
            </a:extLst>
          </p:cNvPr>
          <p:cNvPicPr>
            <a:picLocks noChangeAspect="1"/>
          </p:cNvPicPr>
          <p:nvPr/>
        </p:nvPicPr>
        <p:blipFill>
          <a:blip r:embed="rId3"/>
          <a:stretch>
            <a:fillRect/>
          </a:stretch>
        </p:blipFill>
        <p:spPr>
          <a:xfrm>
            <a:off x="7663070" y="5087937"/>
            <a:ext cx="3810000" cy="1295400"/>
          </a:xfrm>
          <a:prstGeom prst="rect">
            <a:avLst/>
          </a:prstGeom>
        </p:spPr>
      </p:pic>
      <p:sp>
        <p:nvSpPr>
          <p:cNvPr id="5" name="Espace réservé du numéro de diapositive 4"/>
          <p:cNvSpPr>
            <a:spLocks noGrp="1"/>
          </p:cNvSpPr>
          <p:nvPr>
            <p:ph type="sldNum" sz="quarter" idx="12"/>
          </p:nvPr>
        </p:nvSpPr>
        <p:spPr/>
        <p:txBody>
          <a:bodyPr/>
          <a:lstStyle/>
          <a:p>
            <a:fld id="{003E351A-E8D9-4E45-B713-72F3863605DA}" type="slidenum">
              <a:rPr lang="fr-FR" smtClean="0"/>
              <a:t>43</a:t>
            </a:fld>
            <a:endParaRPr lang="fr-FR"/>
          </a:p>
        </p:txBody>
      </p:sp>
    </p:spTree>
    <p:extLst>
      <p:ext uri="{BB962C8B-B14F-4D97-AF65-F5344CB8AC3E}">
        <p14:creationId xmlns:p14="http://schemas.microsoft.com/office/powerpoint/2010/main" val="2344891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DDFA11-7C87-4AD8-B440-A0BFDB44D17C}"/>
              </a:ext>
            </a:extLst>
          </p:cNvPr>
          <p:cNvSpPr>
            <a:spLocks noGrp="1"/>
          </p:cNvSpPr>
          <p:nvPr>
            <p:ph type="title"/>
          </p:nvPr>
        </p:nvSpPr>
        <p:spPr/>
        <p:txBody>
          <a:bodyPr/>
          <a:lstStyle/>
          <a:p>
            <a:pPr algn="ctr"/>
            <a:r>
              <a:rPr lang="fr-FR" dirty="0"/>
              <a:t>Réaliser une station météo</a:t>
            </a:r>
          </a:p>
        </p:txBody>
      </p:sp>
      <p:pic>
        <p:nvPicPr>
          <p:cNvPr id="4" name="Espace réservé du contenu 3">
            <a:extLst>
              <a:ext uri="{FF2B5EF4-FFF2-40B4-BE49-F238E27FC236}">
                <a16:creationId xmlns:a16="http://schemas.microsoft.com/office/drawing/2014/main" xmlns="" id="{81C5F704-E2C4-4E49-B826-0A27985F2DB9}"/>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159690" y="2257183"/>
            <a:ext cx="7872620" cy="3600278"/>
          </a:xfrm>
          <a:prstGeom prst="rect">
            <a:avLst/>
          </a:prstGeom>
        </p:spPr>
      </p:pic>
      <p:sp>
        <p:nvSpPr>
          <p:cNvPr id="3" name="Espace réservé du numéro de diapositive 2"/>
          <p:cNvSpPr>
            <a:spLocks noGrp="1"/>
          </p:cNvSpPr>
          <p:nvPr>
            <p:ph type="sldNum" sz="quarter" idx="12"/>
          </p:nvPr>
        </p:nvSpPr>
        <p:spPr/>
        <p:txBody>
          <a:bodyPr/>
          <a:lstStyle/>
          <a:p>
            <a:fld id="{003E351A-E8D9-4E45-B713-72F3863605DA}" type="slidenum">
              <a:rPr lang="fr-FR" smtClean="0"/>
              <a:t>44</a:t>
            </a:fld>
            <a:endParaRPr lang="fr-FR"/>
          </a:p>
        </p:txBody>
      </p:sp>
    </p:spTree>
    <p:extLst>
      <p:ext uri="{BB962C8B-B14F-4D97-AF65-F5344CB8AC3E}">
        <p14:creationId xmlns:p14="http://schemas.microsoft.com/office/powerpoint/2010/main" val="2826320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540E32-BF69-4B78-8361-15E54F98C680}"/>
              </a:ext>
            </a:extLst>
          </p:cNvPr>
          <p:cNvSpPr>
            <a:spLocks noGrp="1"/>
          </p:cNvSpPr>
          <p:nvPr>
            <p:ph type="title"/>
          </p:nvPr>
        </p:nvSpPr>
        <p:spPr/>
        <p:txBody>
          <a:bodyPr/>
          <a:lstStyle/>
          <a:p>
            <a:r>
              <a:rPr lang="fr-FR" dirty="0"/>
              <a:t>Photographier et identifier* l’insecte</a:t>
            </a:r>
          </a:p>
        </p:txBody>
      </p:sp>
      <p:pic>
        <p:nvPicPr>
          <p:cNvPr id="4" name="Espace réservé du contenu 3">
            <a:extLst>
              <a:ext uri="{FF2B5EF4-FFF2-40B4-BE49-F238E27FC236}">
                <a16:creationId xmlns:a16="http://schemas.microsoft.com/office/drawing/2014/main" xmlns="" id="{6B230C3C-E0C1-4A4A-8061-4326D7FEBC18}"/>
              </a:ext>
            </a:extLst>
          </p:cNvPr>
          <p:cNvPicPr>
            <a:picLocks noGrp="1" noChangeAspect="1"/>
          </p:cNvPicPr>
          <p:nvPr>
            <p:ph idx="1"/>
          </p:nvPr>
        </p:nvPicPr>
        <p:blipFill>
          <a:blip r:embed="rId3"/>
          <a:stretch>
            <a:fillRect/>
          </a:stretch>
        </p:blipFill>
        <p:spPr>
          <a:xfrm>
            <a:off x="4457700" y="2586831"/>
            <a:ext cx="3276600" cy="2828925"/>
          </a:xfrm>
          <a:prstGeom prst="rect">
            <a:avLst/>
          </a:prstGeom>
        </p:spPr>
      </p:pic>
      <p:sp>
        <p:nvSpPr>
          <p:cNvPr id="5" name="ZoneTexte 4">
            <a:extLst>
              <a:ext uri="{FF2B5EF4-FFF2-40B4-BE49-F238E27FC236}">
                <a16:creationId xmlns:a16="http://schemas.microsoft.com/office/drawing/2014/main" xmlns="" id="{14B2AD19-8F6B-400C-AC6C-68AB20152758}"/>
              </a:ext>
            </a:extLst>
          </p:cNvPr>
          <p:cNvSpPr txBox="1"/>
          <p:nvPr/>
        </p:nvSpPr>
        <p:spPr>
          <a:xfrm>
            <a:off x="583096" y="5751443"/>
            <a:ext cx="5804452" cy="369332"/>
          </a:xfrm>
          <a:prstGeom prst="rect">
            <a:avLst/>
          </a:prstGeom>
          <a:noFill/>
        </p:spPr>
        <p:txBody>
          <a:bodyPr wrap="square" rtlCol="0">
            <a:spAutoFit/>
          </a:bodyPr>
          <a:lstStyle/>
          <a:p>
            <a:r>
              <a:rPr lang="fr-FR" dirty="0"/>
              <a:t>* Protocole et clé de détermination sur Vigie-Nature Ecole</a:t>
            </a:r>
          </a:p>
        </p:txBody>
      </p:sp>
      <p:sp>
        <p:nvSpPr>
          <p:cNvPr id="3" name="Espace réservé du numéro de diapositive 2"/>
          <p:cNvSpPr>
            <a:spLocks noGrp="1"/>
          </p:cNvSpPr>
          <p:nvPr>
            <p:ph type="sldNum" sz="quarter" idx="12"/>
          </p:nvPr>
        </p:nvSpPr>
        <p:spPr/>
        <p:txBody>
          <a:bodyPr/>
          <a:lstStyle/>
          <a:p>
            <a:fld id="{003E351A-E8D9-4E45-B713-72F3863605DA}" type="slidenum">
              <a:rPr lang="fr-FR" smtClean="0"/>
              <a:t>45</a:t>
            </a:fld>
            <a:endParaRPr lang="fr-FR"/>
          </a:p>
        </p:txBody>
      </p:sp>
    </p:spTree>
    <p:extLst>
      <p:ext uri="{BB962C8B-B14F-4D97-AF65-F5344CB8AC3E}">
        <p14:creationId xmlns:p14="http://schemas.microsoft.com/office/powerpoint/2010/main" val="1400247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BB9D62-9A30-41CF-95BA-703B0D33282B}"/>
              </a:ext>
            </a:extLst>
          </p:cNvPr>
          <p:cNvSpPr>
            <a:spLocks noGrp="1"/>
          </p:cNvSpPr>
          <p:nvPr>
            <p:ph type="title"/>
          </p:nvPr>
        </p:nvSpPr>
        <p:spPr/>
        <p:txBody>
          <a:bodyPr/>
          <a:lstStyle/>
          <a:p>
            <a:r>
              <a:rPr lang="fr-FR" dirty="0"/>
              <a:t>Exemple de résultats obtenus</a:t>
            </a:r>
          </a:p>
        </p:txBody>
      </p:sp>
      <p:pic>
        <p:nvPicPr>
          <p:cNvPr id="4" name="Espace réservé du contenu 3">
            <a:extLst>
              <a:ext uri="{FF2B5EF4-FFF2-40B4-BE49-F238E27FC236}">
                <a16:creationId xmlns:a16="http://schemas.microsoft.com/office/drawing/2014/main" xmlns="" id="{904E73AC-BEFF-4AEE-BD1C-1BBAAE9DB366}"/>
              </a:ext>
            </a:extLst>
          </p:cNvPr>
          <p:cNvPicPr>
            <a:picLocks noGrp="1" noChangeAspect="1"/>
          </p:cNvPicPr>
          <p:nvPr>
            <p:ph idx="1"/>
          </p:nvPr>
        </p:nvPicPr>
        <p:blipFill>
          <a:blip r:embed="rId3"/>
          <a:stretch>
            <a:fillRect/>
          </a:stretch>
        </p:blipFill>
        <p:spPr>
          <a:xfrm>
            <a:off x="1874458" y="1690688"/>
            <a:ext cx="8443084" cy="4742648"/>
          </a:xfrm>
          <a:prstGeom prst="rect">
            <a:avLst/>
          </a:prstGeom>
        </p:spPr>
      </p:pic>
      <p:sp>
        <p:nvSpPr>
          <p:cNvPr id="3" name="Espace réservé du numéro de diapositive 2"/>
          <p:cNvSpPr>
            <a:spLocks noGrp="1"/>
          </p:cNvSpPr>
          <p:nvPr>
            <p:ph type="sldNum" sz="quarter" idx="12"/>
          </p:nvPr>
        </p:nvSpPr>
        <p:spPr/>
        <p:txBody>
          <a:bodyPr/>
          <a:lstStyle/>
          <a:p>
            <a:fld id="{003E351A-E8D9-4E45-B713-72F3863605DA}" type="slidenum">
              <a:rPr lang="fr-FR" smtClean="0"/>
              <a:t>46</a:t>
            </a:fld>
            <a:endParaRPr lang="fr-FR"/>
          </a:p>
        </p:txBody>
      </p:sp>
    </p:spTree>
    <p:extLst>
      <p:ext uri="{BB962C8B-B14F-4D97-AF65-F5344CB8AC3E}">
        <p14:creationId xmlns:p14="http://schemas.microsoft.com/office/powerpoint/2010/main" val="3563690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xmlns="" id="{0698A833-7F25-43AA-A90F-7B3A5FD44C91}"/>
              </a:ext>
            </a:extLst>
          </p:cNvPr>
          <p:cNvPicPr>
            <a:picLocks noGrp="1" noChangeAspect="1"/>
          </p:cNvPicPr>
          <p:nvPr>
            <p:ph idx="1"/>
          </p:nvPr>
        </p:nvPicPr>
        <p:blipFill>
          <a:blip r:embed="rId3"/>
          <a:stretch>
            <a:fillRect/>
          </a:stretch>
        </p:blipFill>
        <p:spPr>
          <a:xfrm>
            <a:off x="689113" y="1131784"/>
            <a:ext cx="10250308" cy="5083486"/>
          </a:xfrm>
          <a:prstGeom prst="rect">
            <a:avLst/>
          </a:prstGeom>
        </p:spPr>
      </p:pic>
      <p:sp>
        <p:nvSpPr>
          <p:cNvPr id="2" name="Espace réservé du numéro de diapositive 1"/>
          <p:cNvSpPr>
            <a:spLocks noGrp="1"/>
          </p:cNvSpPr>
          <p:nvPr>
            <p:ph type="sldNum" sz="quarter" idx="12"/>
          </p:nvPr>
        </p:nvSpPr>
        <p:spPr/>
        <p:txBody>
          <a:bodyPr/>
          <a:lstStyle/>
          <a:p>
            <a:fld id="{003E351A-E8D9-4E45-B713-72F3863605DA}" type="slidenum">
              <a:rPr lang="fr-FR" smtClean="0"/>
              <a:t>47</a:t>
            </a:fld>
            <a:endParaRPr lang="fr-FR"/>
          </a:p>
        </p:txBody>
      </p:sp>
    </p:spTree>
    <p:extLst>
      <p:ext uri="{BB962C8B-B14F-4D97-AF65-F5344CB8AC3E}">
        <p14:creationId xmlns:p14="http://schemas.microsoft.com/office/powerpoint/2010/main" val="3683051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4A9577B7-C573-4FBD-9071-D4F1A48484CE}"/>
              </a:ext>
            </a:extLst>
          </p:cNvPr>
          <p:cNvPicPr>
            <a:picLocks noGrp="1" noChangeAspect="1"/>
          </p:cNvPicPr>
          <p:nvPr>
            <p:ph idx="1"/>
          </p:nvPr>
        </p:nvPicPr>
        <p:blipFill>
          <a:blip r:embed="rId3"/>
          <a:stretch>
            <a:fillRect/>
          </a:stretch>
        </p:blipFill>
        <p:spPr>
          <a:xfrm>
            <a:off x="1375169" y="513660"/>
            <a:ext cx="10087961" cy="6106191"/>
          </a:xfrm>
          <a:prstGeom prst="rect">
            <a:avLst/>
          </a:prstGeom>
        </p:spPr>
      </p:pic>
      <p:sp>
        <p:nvSpPr>
          <p:cNvPr id="2" name="Espace réservé du numéro de diapositive 1"/>
          <p:cNvSpPr>
            <a:spLocks noGrp="1"/>
          </p:cNvSpPr>
          <p:nvPr>
            <p:ph type="sldNum" sz="quarter" idx="12"/>
          </p:nvPr>
        </p:nvSpPr>
        <p:spPr/>
        <p:txBody>
          <a:bodyPr/>
          <a:lstStyle/>
          <a:p>
            <a:fld id="{003E351A-E8D9-4E45-B713-72F3863605DA}" type="slidenum">
              <a:rPr lang="fr-FR" smtClean="0"/>
              <a:t>48</a:t>
            </a:fld>
            <a:endParaRPr lang="fr-FR"/>
          </a:p>
        </p:txBody>
      </p:sp>
    </p:spTree>
    <p:extLst>
      <p:ext uri="{BB962C8B-B14F-4D97-AF65-F5344CB8AC3E}">
        <p14:creationId xmlns:p14="http://schemas.microsoft.com/office/powerpoint/2010/main" val="3811057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97A3F6F-CFE6-4412-A9FC-69841C78F2BA}"/>
              </a:ext>
            </a:extLst>
          </p:cNvPr>
          <p:cNvSpPr>
            <a:spLocks noGrp="1"/>
          </p:cNvSpPr>
          <p:nvPr>
            <p:ph type="title"/>
          </p:nvPr>
        </p:nvSpPr>
        <p:spPr>
          <a:xfrm>
            <a:off x="1427136" y="380624"/>
            <a:ext cx="10515600" cy="1900997"/>
          </a:xfrm>
        </p:spPr>
        <p:txBody>
          <a:bodyPr>
            <a:normAutofit fontScale="90000"/>
          </a:bodyPr>
          <a:lstStyle/>
          <a:p>
            <a:pPr algn="ctr"/>
            <a:r>
              <a:rPr lang="fr-FR" b="1" dirty="0"/>
              <a:t>Exemple d’analyse</a:t>
            </a:r>
            <a:r>
              <a:rPr lang="fr-FR" dirty="0"/>
              <a:t/>
            </a:r>
            <a:br>
              <a:rPr lang="fr-FR" dirty="0"/>
            </a:br>
            <a:r>
              <a:rPr lang="fr-FR" dirty="0"/>
              <a:t> </a:t>
            </a:r>
            <a:r>
              <a:rPr lang="fr-FR" sz="4000" dirty="0"/>
              <a:t>Tableau croisé des variables « collections » et « température » avec barres d’erreur</a:t>
            </a:r>
            <a:endParaRPr lang="fr-FR" dirty="0"/>
          </a:p>
        </p:txBody>
      </p:sp>
      <p:pic>
        <p:nvPicPr>
          <p:cNvPr id="4" name="Espace réservé du contenu 3">
            <a:extLst>
              <a:ext uri="{FF2B5EF4-FFF2-40B4-BE49-F238E27FC236}">
                <a16:creationId xmlns:a16="http://schemas.microsoft.com/office/drawing/2014/main" xmlns="" id="{1D793366-CE42-440F-A078-C24149911DED}"/>
              </a:ext>
            </a:extLst>
          </p:cNvPr>
          <p:cNvPicPr>
            <a:picLocks noGrp="1" noChangeAspect="1"/>
          </p:cNvPicPr>
          <p:nvPr>
            <p:ph idx="1"/>
          </p:nvPr>
        </p:nvPicPr>
        <p:blipFill>
          <a:blip r:embed="rId3"/>
          <a:stretch>
            <a:fillRect/>
          </a:stretch>
        </p:blipFill>
        <p:spPr>
          <a:xfrm>
            <a:off x="2200275" y="2601154"/>
            <a:ext cx="7791450" cy="3981450"/>
          </a:xfrm>
          <a:prstGeom prst="rect">
            <a:avLst/>
          </a:prstGeom>
        </p:spPr>
      </p:pic>
      <p:sp>
        <p:nvSpPr>
          <p:cNvPr id="3" name="Espace réservé du numéro de diapositive 2"/>
          <p:cNvSpPr>
            <a:spLocks noGrp="1"/>
          </p:cNvSpPr>
          <p:nvPr>
            <p:ph type="sldNum" sz="quarter" idx="12"/>
          </p:nvPr>
        </p:nvSpPr>
        <p:spPr/>
        <p:txBody>
          <a:bodyPr/>
          <a:lstStyle/>
          <a:p>
            <a:fld id="{003E351A-E8D9-4E45-B713-72F3863605DA}" type="slidenum">
              <a:rPr lang="fr-FR" smtClean="0"/>
              <a:t>49</a:t>
            </a:fld>
            <a:endParaRPr lang="fr-FR"/>
          </a:p>
        </p:txBody>
      </p:sp>
    </p:spTree>
    <p:extLst>
      <p:ext uri="{BB962C8B-B14F-4D97-AF65-F5344CB8AC3E}">
        <p14:creationId xmlns:p14="http://schemas.microsoft.com/office/powerpoint/2010/main" val="376295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23427"/>
          </a:xfrm>
        </p:spPr>
        <p:txBody>
          <a:bodyPr>
            <a:normAutofit/>
          </a:bodyPr>
          <a:lstStyle/>
          <a:p>
            <a:r>
              <a:rPr lang="fr-FR" sz="3200" b="1" dirty="0">
                <a:solidFill>
                  <a:schemeClr val="accent3">
                    <a:lumMod val="60000"/>
                    <a:lumOff val="40000"/>
                  </a:schemeClr>
                </a:solidFill>
                <a:latin typeface="HelveticaNeue-Medium"/>
              </a:rPr>
              <a:t>Programme de cette journée 1</a:t>
            </a:r>
          </a:p>
        </p:txBody>
      </p:sp>
      <p:sp>
        <p:nvSpPr>
          <p:cNvPr id="3" name="Espace réservé du contenu 2"/>
          <p:cNvSpPr>
            <a:spLocks noGrp="1"/>
          </p:cNvSpPr>
          <p:nvPr>
            <p:ph idx="1"/>
          </p:nvPr>
        </p:nvSpPr>
        <p:spPr>
          <a:xfrm>
            <a:off x="1988457" y="1494971"/>
            <a:ext cx="9516155" cy="4416251"/>
          </a:xfrm>
        </p:spPr>
        <p:txBody>
          <a:bodyPr>
            <a:normAutofit/>
          </a:bodyPr>
          <a:lstStyle/>
          <a:p>
            <a:r>
              <a:rPr lang="fr-FR" sz="2400" dirty="0"/>
              <a:t>Présentation générale du programme (philosophie, thèmes, enjeux pour le baccalauréat…)</a:t>
            </a:r>
          </a:p>
          <a:p>
            <a:r>
              <a:rPr lang="fr-FR" sz="2400" dirty="0"/>
              <a:t>Présentation d’exemples d’activités réalisables en classe et des ressources mises à votre disposition</a:t>
            </a:r>
          </a:p>
          <a:p>
            <a:pPr marL="0" indent="0">
              <a:buNone/>
            </a:pPr>
            <a:endParaRPr lang="fr-FR" sz="2400" dirty="0"/>
          </a:p>
          <a:p>
            <a:r>
              <a:rPr lang="fr-FR" sz="2400" dirty="0"/>
              <a:t>Travaux de groupes en équipe pour envisager la programmation pour l’année scolaire 2019-2020</a:t>
            </a:r>
          </a:p>
          <a:p>
            <a:r>
              <a:rPr lang="fr-FR" sz="2400" dirty="0"/>
              <a:t>Le projet expérimental et numérique</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5</a:t>
            </a:fld>
            <a:endParaRPr lang="fr-FR"/>
          </a:p>
        </p:txBody>
      </p:sp>
    </p:spTree>
    <p:extLst>
      <p:ext uri="{BB962C8B-B14F-4D97-AF65-F5344CB8AC3E}">
        <p14:creationId xmlns:p14="http://schemas.microsoft.com/office/powerpoint/2010/main" val="39953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42A2C8"/>
                </a:solidFill>
              </a:rPr>
              <a:t>En vue de la J2…</a:t>
            </a:r>
          </a:p>
        </p:txBody>
      </p:sp>
      <p:sp>
        <p:nvSpPr>
          <p:cNvPr id="3" name="Espace réservé du contenu 2"/>
          <p:cNvSpPr>
            <a:spLocks noGrp="1"/>
          </p:cNvSpPr>
          <p:nvPr>
            <p:ph idx="1"/>
          </p:nvPr>
        </p:nvSpPr>
        <p:spPr>
          <a:xfrm>
            <a:off x="1146875" y="1653151"/>
            <a:ext cx="10693829" cy="4468679"/>
          </a:xfrm>
        </p:spPr>
        <p:txBody>
          <a:bodyPr>
            <a:noAutofit/>
          </a:bodyPr>
          <a:lstStyle/>
          <a:p>
            <a:r>
              <a:rPr lang="fr-FR" sz="3600" dirty="0">
                <a:solidFill>
                  <a:srgbClr val="42A2C8"/>
                </a:solidFill>
              </a:rPr>
              <a:t>Quels besoins </a:t>
            </a:r>
            <a:r>
              <a:rPr lang="fr-FR" sz="3600">
                <a:solidFill>
                  <a:srgbClr val="42A2C8"/>
                </a:solidFill>
              </a:rPr>
              <a:t>en formations </a:t>
            </a:r>
            <a:r>
              <a:rPr lang="fr-FR" sz="3600" dirty="0">
                <a:solidFill>
                  <a:srgbClr val="42A2C8"/>
                </a:solidFill>
              </a:rPr>
              <a:t>?</a:t>
            </a:r>
          </a:p>
          <a:p>
            <a:r>
              <a:rPr lang="fr-FR" sz="3600" dirty="0">
                <a:solidFill>
                  <a:srgbClr val="42A2C8"/>
                </a:solidFill>
              </a:rPr>
              <a:t>Réfléchir en équipe à ce que sera la projet demandé aux élèves:</a:t>
            </a:r>
            <a:endParaRPr lang="fr-FR" sz="2800" dirty="0">
              <a:solidFill>
                <a:srgbClr val="42A2C8"/>
              </a:solidFill>
            </a:endParaRPr>
          </a:p>
          <a:p>
            <a:pPr lvl="1"/>
            <a:r>
              <a:rPr lang="fr-FR" sz="2400" dirty="0"/>
              <a:t>Projet de classe ou projet de petits groupes</a:t>
            </a:r>
          </a:p>
          <a:p>
            <a:pPr lvl="1"/>
            <a:r>
              <a:rPr lang="fr-FR" sz="2400" dirty="0"/>
              <a:t>Quelles données?</a:t>
            </a:r>
          </a:p>
          <a:p>
            <a:pPr lvl="1"/>
            <a:r>
              <a:rPr lang="fr-FR" sz="2400" dirty="0"/>
              <a:t>Comment répartir sur l’année pour les élèves et pour les professeurs</a:t>
            </a:r>
          </a:p>
          <a:p>
            <a:pPr lvl="1"/>
            <a:r>
              <a:rPr lang="fr-FR" sz="2400" dirty="0"/>
              <a:t>Développement des compétences orales : comment?</a:t>
            </a:r>
          </a:p>
          <a:p>
            <a:pPr lvl="1"/>
            <a:endParaRPr lang="fr-FR" sz="2400" dirty="0"/>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50</a:t>
            </a:fld>
            <a:endParaRPr lang="fr-FR"/>
          </a:p>
        </p:txBody>
      </p:sp>
    </p:spTree>
    <p:extLst>
      <p:ext uri="{BB962C8B-B14F-4D97-AF65-F5344CB8AC3E}">
        <p14:creationId xmlns:p14="http://schemas.microsoft.com/office/powerpoint/2010/main" val="280659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a:t>Présentation générale du programme d’enseignement scientifique en classe de première</a:t>
            </a: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6</a:t>
            </a:fld>
            <a:endParaRPr lang="fr-FR"/>
          </a:p>
        </p:txBody>
      </p:sp>
    </p:spTree>
    <p:extLst>
      <p:ext uri="{BB962C8B-B14F-4D97-AF65-F5344CB8AC3E}">
        <p14:creationId xmlns:p14="http://schemas.microsoft.com/office/powerpoint/2010/main" val="78253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BB06F4-5BCB-4BA6-8B9D-82B05CA11C30}"/>
              </a:ext>
            </a:extLst>
          </p:cNvPr>
          <p:cNvSpPr>
            <a:spLocks noGrp="1"/>
          </p:cNvSpPr>
          <p:nvPr>
            <p:ph type="title"/>
          </p:nvPr>
        </p:nvSpPr>
        <p:spPr/>
        <p:txBody>
          <a:bodyPr/>
          <a:lstStyle/>
          <a:p>
            <a:r>
              <a:rPr lang="fr-FR" dirty="0"/>
              <a:t>Les finalités de cet enseignement </a:t>
            </a:r>
          </a:p>
        </p:txBody>
      </p:sp>
      <p:sp>
        <p:nvSpPr>
          <p:cNvPr id="3" name="Espace réservé du contenu 2">
            <a:extLst>
              <a:ext uri="{FF2B5EF4-FFF2-40B4-BE49-F238E27FC236}">
                <a16:creationId xmlns:a16="http://schemas.microsoft.com/office/drawing/2014/main" xmlns="" id="{9CF2CB6B-8B32-486D-9B46-CB37AF9BCDAC}"/>
              </a:ext>
            </a:extLst>
          </p:cNvPr>
          <p:cNvSpPr>
            <a:spLocks noGrp="1"/>
          </p:cNvSpPr>
          <p:nvPr>
            <p:ph idx="1"/>
          </p:nvPr>
        </p:nvSpPr>
        <p:spPr>
          <a:xfrm>
            <a:off x="1625852" y="1509998"/>
            <a:ext cx="10149148" cy="4514626"/>
          </a:xfrm>
        </p:spPr>
        <p:txBody>
          <a:bodyPr>
            <a:normAutofit/>
          </a:bodyPr>
          <a:lstStyle/>
          <a:p>
            <a:pPr>
              <a:tabLst>
                <a:tab pos="1620520" algn="l"/>
              </a:tabLst>
            </a:pPr>
            <a:r>
              <a:rPr lang="fr-FR" sz="2000" dirty="0"/>
              <a:t>Réduire la fracture entre les scientifiques incultes et les cultivés ignorants (Michel Serres)</a:t>
            </a:r>
          </a:p>
          <a:p>
            <a:pPr>
              <a:tabLst>
                <a:tab pos="1620520" algn="l"/>
              </a:tabLst>
            </a:pPr>
            <a:r>
              <a:rPr lang="fr-FR" sz="2000" dirty="0"/>
              <a:t>Donner une formation scientifique de base, notamment pour les futurs professeurs des écoles</a:t>
            </a:r>
          </a:p>
          <a:p>
            <a:pPr marL="0" lvl="0" indent="0">
              <a:buNone/>
              <a:tabLst>
                <a:tab pos="1620520" algn="l"/>
              </a:tabLst>
            </a:pPr>
            <a:r>
              <a:rPr lang="fr-FR" sz="2000" dirty="0"/>
              <a:t>Mais aussi :</a:t>
            </a:r>
          </a:p>
          <a:p>
            <a:pPr marL="449580">
              <a:tabLst>
                <a:tab pos="2070735" algn="l"/>
              </a:tabLst>
            </a:pPr>
            <a:r>
              <a:rPr lang="fr-FR" sz="2100" dirty="0"/>
              <a:t>Faire travailler ensem</a:t>
            </a:r>
            <a:r>
              <a:rPr lang="fr-FR" sz="2000" dirty="0"/>
              <a:t>ble les 4 disciplines</a:t>
            </a:r>
          </a:p>
          <a:p>
            <a:pPr>
              <a:tabLst>
                <a:tab pos="1620520" algn="l"/>
              </a:tabLst>
            </a:pPr>
            <a:r>
              <a:rPr lang="fr-FR" sz="2000" dirty="0"/>
              <a:t>Pédagogie active, qui motivera les élèves qui ne veulent pas faire de sciences</a:t>
            </a:r>
          </a:p>
        </p:txBody>
      </p:sp>
      <p:sp>
        <p:nvSpPr>
          <p:cNvPr id="4" name="Espace réservé du numéro de diapositive 3"/>
          <p:cNvSpPr>
            <a:spLocks noGrp="1"/>
          </p:cNvSpPr>
          <p:nvPr>
            <p:ph type="sldNum" sz="quarter" idx="12"/>
          </p:nvPr>
        </p:nvSpPr>
        <p:spPr/>
        <p:txBody>
          <a:bodyPr/>
          <a:lstStyle/>
          <a:p>
            <a:fld id="{003E351A-E8D9-4E45-B713-72F3863605DA}" type="slidenum">
              <a:rPr lang="fr-FR" smtClean="0"/>
              <a:t>7</a:t>
            </a:fld>
            <a:endParaRPr lang="fr-FR"/>
          </a:p>
        </p:txBody>
      </p:sp>
    </p:spTree>
    <p:extLst>
      <p:ext uri="{BB962C8B-B14F-4D97-AF65-F5344CB8AC3E}">
        <p14:creationId xmlns:p14="http://schemas.microsoft.com/office/powerpoint/2010/main" val="32510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Un programme qui est destiné aussi bien aux élèves non-scientifiques qu’aux élèves scientifiques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076105492"/>
              </p:ext>
            </p:extLst>
          </p:nvPr>
        </p:nvGraphicFramePr>
        <p:xfrm>
          <a:off x="531811" y="2133600"/>
          <a:ext cx="10972802" cy="4450080"/>
        </p:xfrm>
        <a:graphic>
          <a:graphicData uri="http://schemas.openxmlformats.org/drawingml/2006/table">
            <a:tbl>
              <a:tblPr firstRow="1" bandRow="1">
                <a:tableStyleId>{21E4AEA4-8DFA-4A89-87EB-49C32662AFE0}</a:tableStyleId>
              </a:tblPr>
              <a:tblGrid>
                <a:gridCol w="5486401">
                  <a:extLst>
                    <a:ext uri="{9D8B030D-6E8A-4147-A177-3AD203B41FA5}">
                      <a16:colId xmlns:a16="http://schemas.microsoft.com/office/drawing/2014/main" xmlns="" val="20000"/>
                    </a:ext>
                  </a:extLst>
                </a:gridCol>
                <a:gridCol w="5486401">
                  <a:extLst>
                    <a:ext uri="{9D8B030D-6E8A-4147-A177-3AD203B41FA5}">
                      <a16:colId xmlns:a16="http://schemas.microsoft.com/office/drawing/2014/main" xmlns="" val="20001"/>
                    </a:ext>
                  </a:extLst>
                </a:gridCol>
              </a:tblGrid>
              <a:tr h="694660">
                <a:tc>
                  <a:txBody>
                    <a:bodyPr/>
                    <a:lstStyle/>
                    <a:p>
                      <a:r>
                        <a:rPr lang="fr-FR" sz="2800" dirty="0"/>
                        <a:t>Une culture générale</a:t>
                      </a:r>
                    </a:p>
                  </a:txBody>
                  <a:tcPr/>
                </a:tc>
                <a:tc>
                  <a:txBody>
                    <a:bodyPr/>
                    <a:lstStyle/>
                    <a:p>
                      <a:r>
                        <a:rPr lang="fr-FR" sz="2800" dirty="0"/>
                        <a:t>Une pratique réelle de la science</a:t>
                      </a:r>
                    </a:p>
                  </a:txBody>
                  <a:tcPr/>
                </a:tc>
                <a:extLst>
                  <a:ext uri="{0D108BD9-81ED-4DB2-BD59-A6C34878D82A}">
                    <a16:rowId xmlns:a16="http://schemas.microsoft.com/office/drawing/2014/main" xmlns="" val="10000"/>
                  </a:ext>
                </a:extLst>
              </a:tr>
              <a:tr h="1581150">
                <a:tc>
                  <a:txBody>
                    <a:bodyPr/>
                    <a:lstStyle/>
                    <a:p>
                      <a:r>
                        <a:rPr lang="fr-FR" sz="2800" dirty="0"/>
                        <a:t>Histoire des sciences</a:t>
                      </a:r>
                    </a:p>
                    <a:p>
                      <a:r>
                        <a:rPr lang="fr-FR" sz="2800" dirty="0"/>
                        <a:t>Prise de recul</a:t>
                      </a:r>
                    </a:p>
                    <a:p>
                      <a:r>
                        <a:rPr lang="fr-FR" sz="2800" dirty="0"/>
                        <a:t>Grand récit argumenté du monde</a:t>
                      </a:r>
                    </a:p>
                    <a:p>
                      <a:r>
                        <a:rPr lang="fr-FR" sz="2800" dirty="0"/>
                        <a:t>Comprendre l’impact</a:t>
                      </a:r>
                      <a:r>
                        <a:rPr lang="fr-FR" sz="2800" baseline="0" dirty="0"/>
                        <a:t> des sciences sur la société</a:t>
                      </a:r>
                    </a:p>
                    <a:p>
                      <a:r>
                        <a:rPr lang="fr-FR" sz="2800" baseline="0" dirty="0"/>
                        <a:t>Réfléchir à la construction du savoir</a:t>
                      </a:r>
                      <a:endParaRPr lang="fr-FR" sz="2800" dirty="0"/>
                    </a:p>
                  </a:txBody>
                  <a:tcPr/>
                </a:tc>
                <a:tc>
                  <a:txBody>
                    <a:bodyPr/>
                    <a:lstStyle/>
                    <a:p>
                      <a:r>
                        <a:rPr lang="fr-FR" sz="2800" dirty="0"/>
                        <a:t>Garder et stabiliser les acquis jusqu’en seconde</a:t>
                      </a:r>
                    </a:p>
                    <a:p>
                      <a:r>
                        <a:rPr lang="fr-FR" sz="2800" dirty="0"/>
                        <a:t>Manipuler des capteurs</a:t>
                      </a:r>
                    </a:p>
                    <a:p>
                      <a:r>
                        <a:rPr lang="fr-FR" sz="2800" dirty="0"/>
                        <a:t>Manipuler des données</a:t>
                      </a:r>
                    </a:p>
                    <a:p>
                      <a:r>
                        <a:rPr lang="fr-FR" sz="2800" dirty="0"/>
                        <a:t>Savoir faire des calculs simples</a:t>
                      </a:r>
                    </a:p>
                    <a:p>
                      <a:r>
                        <a:rPr lang="fr-FR" sz="2800" dirty="0"/>
                        <a:t>Connaitre des ordres de grandeur de référence</a:t>
                      </a:r>
                    </a:p>
                  </a:txBody>
                  <a:tcPr/>
                </a:tc>
                <a:extLst>
                  <a:ext uri="{0D108BD9-81ED-4DB2-BD59-A6C34878D82A}">
                    <a16:rowId xmlns:a16="http://schemas.microsoft.com/office/drawing/2014/main" xmlns="" val="10001"/>
                  </a:ext>
                </a:extLst>
              </a:tr>
            </a:tbl>
          </a:graphicData>
        </a:graphic>
      </p:graphicFrame>
      <p:sp>
        <p:nvSpPr>
          <p:cNvPr id="4" name="Espace réservé du numéro de diapositive 3"/>
          <p:cNvSpPr>
            <a:spLocks noGrp="1"/>
          </p:cNvSpPr>
          <p:nvPr>
            <p:ph type="sldNum" sz="quarter" idx="12"/>
          </p:nvPr>
        </p:nvSpPr>
        <p:spPr/>
        <p:txBody>
          <a:bodyPr/>
          <a:lstStyle/>
          <a:p>
            <a:fld id="{003E351A-E8D9-4E45-B713-72F3863605DA}" type="slidenum">
              <a:rPr lang="fr-FR" smtClean="0"/>
              <a:t>8</a:t>
            </a:fld>
            <a:endParaRPr lang="fr-FR"/>
          </a:p>
        </p:txBody>
      </p:sp>
    </p:spTree>
    <p:extLst>
      <p:ext uri="{BB962C8B-B14F-4D97-AF65-F5344CB8AC3E}">
        <p14:creationId xmlns:p14="http://schemas.microsoft.com/office/powerpoint/2010/main" val="299376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94A7BF89-5892-684B-8572-8C0AD6263825}"/>
              </a:ext>
            </a:extLst>
          </p:cNvPr>
          <p:cNvSpPr>
            <a:spLocks noGrp="1"/>
          </p:cNvSpPr>
          <p:nvPr>
            <p:ph type="title"/>
          </p:nvPr>
        </p:nvSpPr>
        <p:spPr>
          <a:xfrm>
            <a:off x="1981200" y="147337"/>
            <a:ext cx="10007600" cy="1280890"/>
          </a:xfrm>
        </p:spPr>
        <p:txBody>
          <a:bodyPr>
            <a:normAutofit fontScale="90000"/>
          </a:bodyPr>
          <a:lstStyle/>
          <a:p>
            <a:r>
              <a:rPr lang="fr-FR" dirty="0"/>
              <a:t>Une formation scientifique de base pour</a:t>
            </a:r>
            <a:r>
              <a:rPr lang="fr-FR" b="1" dirty="0"/>
              <a:t> tous</a:t>
            </a:r>
            <a:r>
              <a:rPr lang="fr-FR" dirty="0"/>
              <a:t> </a:t>
            </a:r>
            <a:r>
              <a:rPr lang="fr-FR" dirty="0">
                <a:sym typeface="Wingdings" pitchFamily="2" charset="2"/>
              </a:rPr>
              <a:t>spécialistes ou non</a:t>
            </a:r>
            <a:br>
              <a:rPr lang="fr-FR" dirty="0">
                <a:sym typeface="Wingdings" pitchFamily="2" charset="2"/>
              </a:rPr>
            </a:br>
            <a:endParaRPr lang="fr-FR" dirty="0"/>
          </a:p>
        </p:txBody>
      </p:sp>
      <p:sp>
        <p:nvSpPr>
          <p:cNvPr id="5" name="Espace réservé du contenu 4">
            <a:extLst>
              <a:ext uri="{FF2B5EF4-FFF2-40B4-BE49-F238E27FC236}">
                <a16:creationId xmlns:a16="http://schemas.microsoft.com/office/drawing/2014/main" xmlns="" id="{3AC382C4-D109-D348-8789-8496D4E58ABC}"/>
              </a:ext>
            </a:extLst>
          </p:cNvPr>
          <p:cNvSpPr>
            <a:spLocks noGrp="1"/>
          </p:cNvSpPr>
          <p:nvPr>
            <p:ph idx="1"/>
          </p:nvPr>
        </p:nvSpPr>
        <p:spPr>
          <a:xfrm>
            <a:off x="1981200" y="1500554"/>
            <a:ext cx="9523412" cy="4889488"/>
          </a:xfrm>
        </p:spPr>
        <p:txBody>
          <a:bodyPr>
            <a:normAutofit/>
          </a:bodyPr>
          <a:lstStyle/>
          <a:p>
            <a:pPr lvl="1"/>
            <a:r>
              <a:rPr lang="fr-FR" sz="2400" b="1" dirty="0">
                <a:solidFill>
                  <a:srgbClr val="42A2C8"/>
                </a:solidFill>
              </a:rPr>
              <a:t>La science pour savoir :</a:t>
            </a:r>
          </a:p>
          <a:p>
            <a:pPr marL="457200" lvl="1" indent="0">
              <a:buNone/>
            </a:pPr>
            <a:r>
              <a:rPr lang="fr-FR" sz="2400" dirty="0"/>
              <a:t>Former des citoyens lucides, conscients de leur présence au monde, de leur place dans le monde, de leur rapport au monde. </a:t>
            </a:r>
          </a:p>
          <a:p>
            <a:pPr lvl="1"/>
            <a:r>
              <a:rPr lang="fr-FR" sz="2400" b="1" dirty="0">
                <a:solidFill>
                  <a:srgbClr val="42A2C8"/>
                </a:solidFill>
              </a:rPr>
              <a:t>la science pour faire :</a:t>
            </a:r>
          </a:p>
          <a:p>
            <a:pPr marL="457200" lvl="1" indent="0">
              <a:buNone/>
            </a:pPr>
            <a:r>
              <a:rPr lang="fr-FR" sz="2400" dirty="0"/>
              <a:t>Former des citoyens responsables, conscients de leur effet sur le monde, de leur responsabilité à l’égard du monde.</a:t>
            </a:r>
          </a:p>
          <a:p>
            <a:pPr lvl="1"/>
            <a:r>
              <a:rPr lang="fr-FR" sz="2400" dirty="0"/>
              <a:t> </a:t>
            </a:r>
            <a:r>
              <a:rPr lang="fr-FR" sz="2400" b="1" dirty="0">
                <a:solidFill>
                  <a:srgbClr val="42A2C8"/>
                </a:solidFill>
              </a:rPr>
              <a:t>la science pour former l’esprit : </a:t>
            </a:r>
          </a:p>
          <a:p>
            <a:pPr marL="457200" lvl="1" indent="0">
              <a:buNone/>
            </a:pPr>
            <a:r>
              <a:rPr lang="fr-FR" sz="2400" dirty="0"/>
              <a:t>Former des citoyens rationnels, distinguant croyance et connaissance.</a:t>
            </a:r>
            <a:endParaRPr lang="fr-FR" sz="2000" dirty="0">
              <a:sym typeface="Wingdings" pitchFamily="2" charset="2"/>
            </a:endParaRPr>
          </a:p>
          <a:p>
            <a:pPr marL="106680" indent="0">
              <a:buNone/>
              <a:tabLst>
                <a:tab pos="2070735" algn="l"/>
              </a:tabLst>
            </a:pPr>
            <a:r>
              <a:rPr lang="fr-FR" sz="1400" dirty="0">
                <a:latin typeface="Calibri" panose="020F0502020204030204" pitchFamily="34" charset="0"/>
                <a:ea typeface="Times New Roman" panose="02020603050405020304" pitchFamily="18" charset="0"/>
                <a:cs typeface="Arial" panose="020B0604020202020204" pitchFamily="34" charset="0"/>
              </a:rPr>
              <a:t> </a:t>
            </a:r>
            <a:endParaRPr lang="fr-FR" sz="1050" dirty="0">
              <a:latin typeface="Times New Roman" panose="02020603050405020304" pitchFamily="18" charset="0"/>
              <a:ea typeface="Times New Roman" panose="02020603050405020304" pitchFamily="18" charset="0"/>
            </a:endParaRPr>
          </a:p>
          <a:p>
            <a:pPr lvl="0">
              <a:buFont typeface="Arial" panose="020B0604020202020204" pitchFamily="34" charset="0"/>
              <a:buChar char="-"/>
              <a:tabLst>
                <a:tab pos="1620520" algn="l"/>
              </a:tabLst>
            </a:pPr>
            <a:endParaRPr lang="fr-FR" sz="1400" dirty="0">
              <a:latin typeface="Times New Roman" panose="02020603050405020304" pitchFamily="18" charset="0"/>
              <a:ea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xmlns="" id="{C42C18B0-23F9-A448-9B8E-6F0A6D676B3C}"/>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46904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TM02892315[[fn=Volute]]</Template>
  <TotalTime>15442</TotalTime>
  <Words>3798</Words>
  <Application>Microsoft Office PowerPoint</Application>
  <PresentationFormat>Grand écran</PresentationFormat>
  <Paragraphs>580</Paragraphs>
  <Slides>50</Slides>
  <Notes>50</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50</vt:i4>
      </vt:variant>
    </vt:vector>
  </HeadingPairs>
  <TitlesOfParts>
    <vt:vector size="66" baseType="lpstr">
      <vt:lpstr>Arial</vt:lpstr>
      <vt:lpstr>Arial Narrow</vt:lpstr>
      <vt:lpstr>Calibri</vt:lpstr>
      <vt:lpstr>Calibri Light</vt:lpstr>
      <vt:lpstr>Century Gothic</vt:lpstr>
      <vt:lpstr>Helvetica</vt:lpstr>
      <vt:lpstr>Helvetica-Bold</vt:lpstr>
      <vt:lpstr>HelveticaNeue-Medium</vt:lpstr>
      <vt:lpstr>Mangal</vt:lpstr>
      <vt:lpstr>Roboto</vt:lpstr>
      <vt:lpstr>Times New Roman</vt:lpstr>
      <vt:lpstr>Wingdings</vt:lpstr>
      <vt:lpstr>Wingdings 2</vt:lpstr>
      <vt:lpstr>Wingdings 3</vt:lpstr>
      <vt:lpstr>HDOfficeLightV0</vt:lpstr>
      <vt:lpstr>Brin</vt:lpstr>
      <vt:lpstr>L’enseignement scientifique du tronc commun du cycle terminal</vt:lpstr>
      <vt:lpstr>Accompagnement de la mise en œuvre de l’enseignement scientifique en classe de première</vt:lpstr>
      <vt:lpstr>Organisation des formations mai 2019</vt:lpstr>
      <vt:lpstr>Professeurs désignés pour participer à cette première journée de formation</vt:lpstr>
      <vt:lpstr>Programme de cette journée 1</vt:lpstr>
      <vt:lpstr>Présentation générale du programme d’enseignement scientifique en classe de première</vt:lpstr>
      <vt:lpstr>Les finalités de cet enseignement </vt:lpstr>
      <vt:lpstr>Un programme qui est destiné aussi bien aux élèves non-scientifiques qu’aux élèves scientifiques</vt:lpstr>
      <vt:lpstr>Une formation scientifique de base pour tous spécialistes ou non </vt:lpstr>
      <vt:lpstr>Présentation générale du programme </vt:lpstr>
      <vt:lpstr>L’écriture du programme</vt:lpstr>
      <vt:lpstr>Présentation PowerPoint</vt:lpstr>
      <vt:lpstr>Un programme impossible à traiter sans son préambule </vt:lpstr>
      <vt:lpstr>3 objectifs généraux</vt:lpstr>
      <vt:lpstr>1. La nature du savoir scientifique et son élaboration :</vt:lpstr>
      <vt:lpstr>2. Les pratiques scientifiques (ou des scientifiques)</vt:lpstr>
      <vt:lpstr>3. Les effets de la science sur les sociétés et le monde</vt:lpstr>
      <vt:lpstr>Quelques points de vigilance …</vt:lpstr>
      <vt:lpstr>Attitudes à développer chez les élèves</vt:lpstr>
      <vt:lpstr>Penser la construction de l’enseignement scientifique dans une logique matricielle  :</vt:lpstr>
      <vt:lpstr>Thème 1 : une longue histoire de la matière</vt:lpstr>
      <vt:lpstr>Thème 2 : le soleil une source d’énergie</vt:lpstr>
      <vt:lpstr>Thème 3 : La Terre, un astre singulier</vt:lpstr>
      <vt:lpstr>Thème 4 : Son et musique porteurs d’Information</vt:lpstr>
      <vt:lpstr>Aperçu sur le projet de programme de terminale</vt:lpstr>
      <vt:lpstr>Évaluation de  cet enseignement</vt:lpstr>
      <vt:lpstr>Présentation PowerPoint</vt:lpstr>
      <vt:lpstr>Présentation PowerPoint</vt:lpstr>
      <vt:lpstr>Organisation des épreuves en établissements </vt:lpstr>
      <vt:lpstr>L’épreuve d’E3C : Objectifs</vt:lpstr>
      <vt:lpstr>Structure de l’épreuve d’E3C</vt:lpstr>
      <vt:lpstr>Compétences évaluées</vt:lpstr>
      <vt:lpstr> Précautions prises par les rédacteurs de sujets d’E3C</vt:lpstr>
      <vt:lpstr>Une variétés de questions : de la question ouverte au QCM</vt:lpstr>
      <vt:lpstr>Une variétés de questions : … </vt:lpstr>
      <vt:lpstr>Place de l’histoire des sciences</vt:lpstr>
      <vt:lpstr>Des ressources produites en académie</vt:lpstr>
      <vt:lpstr>Présentation PowerPoint</vt:lpstr>
      <vt:lpstr>Présentation PowerPoint</vt:lpstr>
      <vt:lpstr>En préambule… Petit sondage…</vt:lpstr>
      <vt:lpstr>Présentation PowerPoint</vt:lpstr>
      <vt:lpstr>Projet SCIENTIFIQUE (expérimental et numérique)</vt:lpstr>
      <vt:lpstr>Un exemple de projet numérique expérimental</vt:lpstr>
      <vt:lpstr>Réaliser une station météo</vt:lpstr>
      <vt:lpstr>Photographier et identifier* l’insecte</vt:lpstr>
      <vt:lpstr>Exemple de résultats obtenus</vt:lpstr>
      <vt:lpstr>Présentation PowerPoint</vt:lpstr>
      <vt:lpstr>Présentation PowerPoint</vt:lpstr>
      <vt:lpstr>Exemple d’analyse  Tableau croisé des variables « collections » et « température » avec barres d’erreur</vt:lpstr>
      <vt:lpstr>En vue de la J2…</vt:lpstr>
    </vt:vector>
  </TitlesOfParts>
  <Company>Rectorat de l'Académie de Nancy-Metz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eseuillot</dc:creator>
  <cp:lastModifiedBy>LArer</cp:lastModifiedBy>
  <cp:revision>179</cp:revision>
  <cp:lastPrinted>2019-05-21T16:49:41Z</cp:lastPrinted>
  <dcterms:created xsi:type="dcterms:W3CDTF">2018-12-26T09:14:05Z</dcterms:created>
  <dcterms:modified xsi:type="dcterms:W3CDTF">2020-02-14T09:00:12Z</dcterms:modified>
</cp:coreProperties>
</file>